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4293" y="559688"/>
            <a:ext cx="10643412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1F1F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7547" y="4800600"/>
            <a:ext cx="1560996" cy="12603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599" y="3429000"/>
            <a:ext cx="1371600" cy="1371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599" y="2286000"/>
            <a:ext cx="1143000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1F1F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1F1F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8279" y="652398"/>
            <a:ext cx="656526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1F1F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608" y="1670028"/>
            <a:ext cx="11098783" cy="4553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Relationship Id="rId6" Type="http://schemas.openxmlformats.org/officeDocument/2006/relationships/image" Target="../media/image6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50.png"/><Relationship Id="rId4" Type="http://schemas.openxmlformats.org/officeDocument/2006/relationships/image" Target="../media/image66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50.png"/><Relationship Id="rId4" Type="http://schemas.openxmlformats.org/officeDocument/2006/relationships/image" Target="../media/image6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7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5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78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79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80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jpg"/><Relationship Id="rId6" Type="http://schemas.openxmlformats.org/officeDocument/2006/relationships/image" Target="../media/image85.png"/><Relationship Id="rId7" Type="http://schemas.openxmlformats.org/officeDocument/2006/relationships/image" Target="../media/image5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293" y="2561081"/>
            <a:ext cx="1006792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15" b="1">
                <a:solidFill>
                  <a:srgbClr val="000000"/>
                </a:solidFill>
                <a:latin typeface="Calibri"/>
                <a:cs typeface="Calibri"/>
              </a:rPr>
              <a:t>Противодействие</a:t>
            </a:r>
            <a:r>
              <a:rPr dirty="0" sz="40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000000"/>
                </a:solidFill>
                <a:latin typeface="Calibri"/>
                <a:cs typeface="Calibri"/>
              </a:rPr>
              <a:t>деструктивному</a:t>
            </a:r>
            <a:r>
              <a:rPr dirty="0" sz="40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5" b="1">
                <a:solidFill>
                  <a:srgbClr val="000000"/>
                </a:solidFill>
                <a:latin typeface="Calibri"/>
                <a:cs typeface="Calibri"/>
              </a:rPr>
              <a:t>контенту</a:t>
            </a:r>
            <a:r>
              <a:rPr dirty="0" sz="40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dirty="0" sz="4000" spc="-8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000000"/>
                </a:solidFill>
                <a:latin typeface="Calibri"/>
                <a:cs typeface="Calibri"/>
              </a:rPr>
              <a:t>информационном</a:t>
            </a:r>
            <a:r>
              <a:rPr dirty="0" sz="40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000000"/>
                </a:solidFill>
                <a:latin typeface="Calibri"/>
                <a:cs typeface="Calibri"/>
              </a:rPr>
              <a:t>пространстве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293" y="4455998"/>
            <a:ext cx="7717155" cy="1101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>
                <a:latin typeface="Calibri"/>
                <a:cs typeface="Calibri"/>
              </a:rPr>
              <a:t>Магомедов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Магомед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Юсупович,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dirty="0" sz="2000" spc="-15">
                <a:latin typeface="Calibri"/>
                <a:cs typeface="Calibri"/>
              </a:rPr>
              <a:t>руководитель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Координационного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центра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ДГУ,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член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Экспертного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совета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при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Антитеррористической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комиссии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 </a:t>
            </a:r>
            <a:r>
              <a:rPr dirty="0" sz="2000" spc="-10">
                <a:latin typeface="Calibri"/>
                <a:cs typeface="Calibri"/>
              </a:rPr>
              <a:t>Республике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Дагестан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5667" y="547904"/>
            <a:ext cx="9987280" cy="5469255"/>
            <a:chOff x="1915667" y="547904"/>
            <a:chExt cx="9987280" cy="5469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5667" y="551687"/>
              <a:ext cx="9986772" cy="54650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82299" y="547904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4">
                  <a:moveTo>
                    <a:pt x="506898" y="0"/>
                  </a:moveTo>
                  <a:lnTo>
                    <a:pt x="208676" y="0"/>
                  </a:lnTo>
                  <a:lnTo>
                    <a:pt x="160769" y="5499"/>
                  </a:lnTo>
                  <a:lnTo>
                    <a:pt x="116823" y="21168"/>
                  </a:lnTo>
                  <a:lnTo>
                    <a:pt x="78081" y="45758"/>
                  </a:lnTo>
                  <a:lnTo>
                    <a:pt x="45784" y="78024"/>
                  </a:lnTo>
                  <a:lnTo>
                    <a:pt x="21177" y="116719"/>
                  </a:lnTo>
                  <a:lnTo>
                    <a:pt x="5501" y="160596"/>
                  </a:lnTo>
                  <a:lnTo>
                    <a:pt x="0" y="208408"/>
                  </a:lnTo>
                  <a:lnTo>
                    <a:pt x="0" y="506596"/>
                  </a:lnTo>
                  <a:lnTo>
                    <a:pt x="4828" y="551455"/>
                  </a:lnTo>
                  <a:lnTo>
                    <a:pt x="18631" y="592961"/>
                  </a:lnTo>
                  <a:lnTo>
                    <a:pt x="40386" y="630089"/>
                  </a:lnTo>
                  <a:lnTo>
                    <a:pt x="69071" y="661810"/>
                  </a:lnTo>
                  <a:lnTo>
                    <a:pt x="103663" y="687098"/>
                  </a:lnTo>
                  <a:lnTo>
                    <a:pt x="143139" y="704926"/>
                  </a:lnTo>
                  <a:lnTo>
                    <a:pt x="186477" y="714268"/>
                  </a:lnTo>
                  <a:lnTo>
                    <a:pt x="405282" y="536440"/>
                  </a:lnTo>
                  <a:lnTo>
                    <a:pt x="170690" y="536440"/>
                  </a:lnTo>
                  <a:lnTo>
                    <a:pt x="170690" y="451102"/>
                  </a:lnTo>
                  <a:lnTo>
                    <a:pt x="405282" y="260444"/>
                  </a:lnTo>
                  <a:lnTo>
                    <a:pt x="180065" y="260444"/>
                  </a:lnTo>
                  <a:lnTo>
                    <a:pt x="180065" y="178560"/>
                  </a:lnTo>
                  <a:lnTo>
                    <a:pt x="544639" y="178560"/>
                  </a:lnTo>
                  <a:lnTo>
                    <a:pt x="544639" y="264159"/>
                  </a:lnTo>
                  <a:lnTo>
                    <a:pt x="310303" y="454800"/>
                  </a:lnTo>
                  <a:lnTo>
                    <a:pt x="544639" y="454800"/>
                  </a:lnTo>
                  <a:lnTo>
                    <a:pt x="544639" y="540139"/>
                  </a:lnTo>
                  <a:lnTo>
                    <a:pt x="329045" y="715255"/>
                  </a:lnTo>
                  <a:lnTo>
                    <a:pt x="506899" y="715255"/>
                  </a:lnTo>
                  <a:lnTo>
                    <a:pt x="554730" y="709754"/>
                  </a:lnTo>
                  <a:lnTo>
                    <a:pt x="598648" y="694079"/>
                  </a:lnTo>
                  <a:lnTo>
                    <a:pt x="637398" y="669474"/>
                  </a:lnTo>
                  <a:lnTo>
                    <a:pt x="669722" y="637180"/>
                  </a:lnTo>
                  <a:lnTo>
                    <a:pt x="694366" y="598441"/>
                  </a:lnTo>
                  <a:lnTo>
                    <a:pt x="710074" y="554499"/>
                  </a:lnTo>
                  <a:lnTo>
                    <a:pt x="715589" y="506596"/>
                  </a:lnTo>
                  <a:lnTo>
                    <a:pt x="715588" y="208408"/>
                  </a:lnTo>
                  <a:lnTo>
                    <a:pt x="710073" y="160596"/>
                  </a:lnTo>
                  <a:lnTo>
                    <a:pt x="694366" y="116719"/>
                  </a:lnTo>
                  <a:lnTo>
                    <a:pt x="669722" y="78024"/>
                  </a:lnTo>
                  <a:lnTo>
                    <a:pt x="637397" y="45758"/>
                  </a:lnTo>
                  <a:lnTo>
                    <a:pt x="598647" y="21168"/>
                  </a:lnTo>
                  <a:lnTo>
                    <a:pt x="554729" y="5499"/>
                  </a:lnTo>
                  <a:lnTo>
                    <a:pt x="506898" y="0"/>
                  </a:lnTo>
                  <a:close/>
                </a:path>
              </a:pathLst>
            </a:custGeom>
            <a:solidFill>
              <a:srgbClr val="FF5E3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91" y="935736"/>
            <a:ext cx="1104899" cy="1104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9491" y="2977895"/>
            <a:ext cx="1104899" cy="1104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7964" y="4835836"/>
            <a:ext cx="1067954" cy="10679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2386" y="1185418"/>
            <a:ext cx="45961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001F5F"/>
                </a:solidFill>
                <a:latin typeface="Times New Roman"/>
                <a:cs typeface="Times New Roman"/>
              </a:rPr>
              <a:t>Министерство</a:t>
            </a:r>
            <a:r>
              <a:rPr dirty="0" sz="32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40" b="1">
                <a:solidFill>
                  <a:srgbClr val="001F5F"/>
                </a:solidFill>
                <a:latin typeface="Times New Roman"/>
                <a:cs typeface="Times New Roman"/>
              </a:rPr>
              <a:t>культуры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7677" y="3248990"/>
            <a:ext cx="6120765" cy="2578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001F5F"/>
                </a:solidFill>
                <a:latin typeface="Times New Roman"/>
                <a:cs typeface="Times New Roman"/>
              </a:rPr>
              <a:t>Агентство</a:t>
            </a:r>
            <a:r>
              <a:rPr dirty="0" sz="32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информации</a:t>
            </a:r>
            <a:r>
              <a:rPr dirty="0" sz="3200" spc="-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32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1F5F"/>
                </a:solidFill>
                <a:latin typeface="Times New Roman"/>
                <a:cs typeface="Times New Roman"/>
              </a:rPr>
              <a:t>печати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50">
              <a:latin typeface="Times New Roman"/>
              <a:cs typeface="Times New Roman"/>
            </a:endParaRPr>
          </a:p>
          <a:p>
            <a:pPr marL="558165" marR="113030" indent="-546100">
              <a:lnSpc>
                <a:spcPts val="3460"/>
              </a:lnSpc>
            </a:pPr>
            <a:r>
              <a:rPr dirty="0" sz="3200" spc="-5" b="1">
                <a:solidFill>
                  <a:srgbClr val="001F5F"/>
                </a:solidFill>
                <a:latin typeface="Times New Roman"/>
                <a:cs typeface="Times New Roman"/>
              </a:rPr>
              <a:t>Министерство по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национальной </a:t>
            </a:r>
            <a:r>
              <a:rPr dirty="0" sz="3200" spc="-78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15" b="1">
                <a:solidFill>
                  <a:srgbClr val="001F5F"/>
                </a:solidFill>
                <a:latin typeface="Times New Roman"/>
                <a:cs typeface="Times New Roman"/>
              </a:rPr>
              <a:t>политике</a:t>
            </a: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и делам</a:t>
            </a:r>
            <a:r>
              <a:rPr dirty="0" sz="3200" spc="-5" b="1">
                <a:solidFill>
                  <a:srgbClr val="001F5F"/>
                </a:solidFill>
                <a:latin typeface="Times New Roman"/>
                <a:cs typeface="Times New Roman"/>
              </a:rPr>
              <a:t> религий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2638" y="300694"/>
            <a:ext cx="9199840" cy="3457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32408" y="172288"/>
            <a:ext cx="92271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 b="1">
                <a:solidFill>
                  <a:srgbClr val="001F5F"/>
                </a:solidFill>
                <a:latin typeface="Times New Roman"/>
                <a:cs typeface="Times New Roman"/>
              </a:rPr>
              <a:t>Конкурсы</a:t>
            </a:r>
            <a:r>
              <a:rPr dirty="0" sz="28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280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Times New Roman"/>
                <a:cs typeface="Times New Roman"/>
              </a:rPr>
              <a:t>созданию</a:t>
            </a:r>
            <a:r>
              <a:rPr dirty="0" sz="28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Times New Roman"/>
                <a:cs typeface="Times New Roman"/>
              </a:rPr>
              <a:t>антитеррористического</a:t>
            </a:r>
            <a:r>
              <a:rPr dirty="0" sz="2800" spc="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Times New Roman"/>
                <a:cs typeface="Times New Roman"/>
              </a:rPr>
              <a:t>контента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313689"/>
            <a:ext cx="84886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5" b="1">
                <a:solidFill>
                  <a:srgbClr val="001F5F"/>
                </a:solidFill>
                <a:latin typeface="Times New Roman"/>
                <a:cs typeface="Times New Roman"/>
              </a:rPr>
              <a:t>Уголовный</a:t>
            </a:r>
            <a:r>
              <a:rPr dirty="0" sz="32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35" b="1">
                <a:solidFill>
                  <a:srgbClr val="001F5F"/>
                </a:solidFill>
                <a:latin typeface="Times New Roman"/>
                <a:cs typeface="Times New Roman"/>
              </a:rPr>
              <a:t>кодекс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30" b="1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13.06.1996</a:t>
            </a:r>
            <a:r>
              <a:rPr dirty="0" sz="3200" spc="-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185" b="1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 №63-ФЗ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6522" y="1011682"/>
            <a:ext cx="9058275" cy="5483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УК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РФ</a:t>
            </a:r>
            <a:r>
              <a:rPr dirty="0" sz="2000" spc="-15" b="1">
                <a:latin typeface="Times New Roman"/>
                <a:cs typeface="Times New Roman"/>
              </a:rPr>
              <a:t> Статья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207</a:t>
            </a:r>
            <a:endParaRPr sz="20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</a:pPr>
            <a:r>
              <a:rPr dirty="0" sz="2000" spc="-20" b="1" i="1">
                <a:latin typeface="Times New Roman"/>
                <a:cs typeface="Times New Roman"/>
              </a:rPr>
              <a:t>«Заведомо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ложное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spc="-5" b="1" i="1">
                <a:latin typeface="Times New Roman"/>
                <a:cs typeface="Times New Roman"/>
              </a:rPr>
              <a:t>сообщение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об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акте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терроризма»</a:t>
            </a:r>
            <a:endParaRPr sz="20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0000"/>
              </a:lnSpc>
              <a:spcBef>
                <a:spcPts val="1445"/>
              </a:spcBef>
            </a:pPr>
            <a:r>
              <a:rPr dirty="0" sz="1800" b="1" i="1">
                <a:latin typeface="Times New Roman"/>
                <a:cs typeface="Times New Roman"/>
              </a:rPr>
              <a:t>1. </a:t>
            </a:r>
            <a:r>
              <a:rPr dirty="0" sz="1800" spc="-25" b="1" i="1">
                <a:latin typeface="Times New Roman"/>
                <a:cs typeface="Times New Roman"/>
              </a:rPr>
              <a:t>Заведомо </a:t>
            </a:r>
            <a:r>
              <a:rPr dirty="0" sz="1800" spc="-15" b="1" i="1">
                <a:latin typeface="Times New Roman"/>
                <a:cs typeface="Times New Roman"/>
              </a:rPr>
              <a:t>ложное </a:t>
            </a:r>
            <a:r>
              <a:rPr dirty="0" sz="1800" spc="-10" b="1" i="1">
                <a:latin typeface="Times New Roman"/>
                <a:cs typeface="Times New Roman"/>
              </a:rPr>
              <a:t>сообщение </a:t>
            </a:r>
            <a:r>
              <a:rPr dirty="0" sz="1800" b="1" i="1">
                <a:latin typeface="Times New Roman"/>
                <a:cs typeface="Times New Roman"/>
              </a:rPr>
              <a:t>о </a:t>
            </a:r>
            <a:r>
              <a:rPr dirty="0" sz="1800" spc="-15" b="1" i="1">
                <a:latin typeface="Times New Roman"/>
                <a:cs typeface="Times New Roman"/>
              </a:rPr>
              <a:t>готовящихся </a:t>
            </a:r>
            <a:r>
              <a:rPr dirty="0" sz="1800" spc="-10" b="1" i="1">
                <a:latin typeface="Times New Roman"/>
                <a:cs typeface="Times New Roman"/>
              </a:rPr>
              <a:t>взрыве, </a:t>
            </a:r>
            <a:r>
              <a:rPr dirty="0" sz="1800" spc="-15" b="1" i="1">
                <a:latin typeface="Times New Roman"/>
                <a:cs typeface="Times New Roman"/>
              </a:rPr>
              <a:t>поджоге </a:t>
            </a:r>
            <a:r>
              <a:rPr dirty="0" sz="1800" spc="-5" b="1" i="1">
                <a:latin typeface="Times New Roman"/>
                <a:cs typeface="Times New Roman"/>
              </a:rPr>
              <a:t>или иных </a:t>
            </a:r>
            <a:r>
              <a:rPr dirty="0" sz="1800" spc="-10" b="1" i="1">
                <a:latin typeface="Times New Roman"/>
                <a:cs typeface="Times New Roman"/>
              </a:rPr>
              <a:t>действиях, 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spc="-15" b="1" i="1">
                <a:latin typeface="Times New Roman"/>
                <a:cs typeface="Times New Roman"/>
              </a:rPr>
              <a:t>создающих</a:t>
            </a:r>
            <a:r>
              <a:rPr dirty="0" sz="1800" spc="-10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опасность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15" b="1" i="1">
                <a:latin typeface="Times New Roman"/>
                <a:cs typeface="Times New Roman"/>
              </a:rPr>
              <a:t>гибели</a:t>
            </a:r>
            <a:r>
              <a:rPr dirty="0" sz="1800" spc="-1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людей,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причинения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значительного</a:t>
            </a:r>
            <a:r>
              <a:rPr dirty="0" sz="1800" spc="434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имущественного </a:t>
            </a:r>
            <a:r>
              <a:rPr dirty="0" sz="1800" spc="-434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ущерба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либо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наступления</a:t>
            </a:r>
            <a:r>
              <a:rPr dirty="0" sz="1800" spc="-5" b="1" i="1">
                <a:latin typeface="Times New Roman"/>
                <a:cs typeface="Times New Roman"/>
              </a:rPr>
              <a:t> иных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общественно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опасных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последствий,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совершенное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spc="-15" b="1" i="1">
                <a:latin typeface="Times New Roman"/>
                <a:cs typeface="Times New Roman"/>
              </a:rPr>
              <a:t>из </a:t>
            </a:r>
            <a:r>
              <a:rPr dirty="0" sz="1800" spc="-434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хулиганских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spc="-15" b="1" i="1">
                <a:latin typeface="Times New Roman"/>
                <a:cs typeface="Times New Roman"/>
              </a:rPr>
              <a:t>побуждений,</a:t>
            </a:r>
            <a:r>
              <a:rPr dirty="0" sz="1800" spc="10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Times New Roman"/>
                <a:cs typeface="Times New Roman"/>
              </a:rPr>
              <a:t>наказывается штрафом </a:t>
            </a:r>
            <a:r>
              <a:rPr dirty="0" sz="1800">
                <a:latin typeface="Times New Roman"/>
                <a:cs typeface="Times New Roman"/>
              </a:rPr>
              <a:t>в </a:t>
            </a:r>
            <a:r>
              <a:rPr dirty="0" sz="1800" spc="-10">
                <a:latin typeface="Times New Roman"/>
                <a:cs typeface="Times New Roman"/>
              </a:rPr>
              <a:t>размере </a:t>
            </a:r>
            <a:r>
              <a:rPr dirty="0" sz="1800" spc="-20">
                <a:latin typeface="Times New Roman"/>
                <a:cs typeface="Times New Roman"/>
              </a:rPr>
              <a:t>от </a:t>
            </a:r>
            <a:r>
              <a:rPr dirty="0" sz="1800" b="1">
                <a:latin typeface="Times New Roman"/>
                <a:cs typeface="Times New Roman"/>
              </a:rPr>
              <a:t>200 000 </a:t>
            </a:r>
            <a:r>
              <a:rPr dirty="0" sz="1800" spc="-10">
                <a:latin typeface="Times New Roman"/>
                <a:cs typeface="Times New Roman"/>
              </a:rPr>
              <a:t>до </a:t>
            </a:r>
            <a:r>
              <a:rPr dirty="0" sz="1800" b="1">
                <a:latin typeface="Times New Roman"/>
                <a:cs typeface="Times New Roman"/>
              </a:rPr>
              <a:t>500 000 </a:t>
            </a:r>
            <a:r>
              <a:rPr dirty="0" sz="1800" spc="-20">
                <a:latin typeface="Times New Roman"/>
                <a:cs typeface="Times New Roman"/>
              </a:rPr>
              <a:t>рублей </a:t>
            </a:r>
            <a:r>
              <a:rPr dirty="0" sz="1800" spc="-5">
                <a:latin typeface="Times New Roman"/>
                <a:cs typeface="Times New Roman"/>
              </a:rPr>
              <a:t>или </a:t>
            </a:r>
            <a:r>
              <a:rPr dirty="0" sz="1800">
                <a:latin typeface="Times New Roman"/>
                <a:cs typeface="Times New Roman"/>
              </a:rPr>
              <a:t>в </a:t>
            </a:r>
            <a:r>
              <a:rPr dirty="0" sz="1800" spc="-5">
                <a:latin typeface="Times New Roman"/>
                <a:cs typeface="Times New Roman"/>
              </a:rPr>
              <a:t>размере заработной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платы </a:t>
            </a:r>
            <a:r>
              <a:rPr dirty="0" sz="1800" spc="-5">
                <a:latin typeface="Times New Roman"/>
                <a:cs typeface="Times New Roman"/>
              </a:rPr>
              <a:t>или </a:t>
            </a:r>
            <a:r>
              <a:rPr dirty="0" sz="1800" spc="-15">
                <a:latin typeface="Times New Roman"/>
                <a:cs typeface="Times New Roman"/>
              </a:rPr>
              <a:t>иного </a:t>
            </a:r>
            <a:r>
              <a:rPr dirty="0" sz="1800" spc="-30">
                <a:latin typeface="Times New Roman"/>
                <a:cs typeface="Times New Roman"/>
              </a:rPr>
              <a:t>дохода </a:t>
            </a:r>
            <a:r>
              <a:rPr dirty="0" sz="1800" spc="-10">
                <a:latin typeface="Times New Roman"/>
                <a:cs typeface="Times New Roman"/>
              </a:rPr>
              <a:t>осужденного </a:t>
            </a:r>
            <a:r>
              <a:rPr dirty="0" sz="1800" spc="-5">
                <a:latin typeface="Times New Roman"/>
                <a:cs typeface="Times New Roman"/>
              </a:rPr>
              <a:t>за </a:t>
            </a:r>
            <a:r>
              <a:rPr dirty="0" sz="1800" spc="-15">
                <a:latin typeface="Times New Roman"/>
                <a:cs typeface="Times New Roman"/>
              </a:rPr>
              <a:t>период от </a:t>
            </a:r>
            <a:r>
              <a:rPr dirty="0" sz="1800" b="1">
                <a:latin typeface="Times New Roman"/>
                <a:cs typeface="Times New Roman"/>
              </a:rPr>
              <a:t>1 </a:t>
            </a:r>
            <a:r>
              <a:rPr dirty="0" sz="1800" spc="-30">
                <a:latin typeface="Times New Roman"/>
                <a:cs typeface="Times New Roman"/>
              </a:rPr>
              <a:t>года </a:t>
            </a:r>
            <a:r>
              <a:rPr dirty="0" sz="1800" spc="-5">
                <a:latin typeface="Times New Roman"/>
                <a:cs typeface="Times New Roman"/>
              </a:rPr>
              <a:t>до </a:t>
            </a:r>
            <a:r>
              <a:rPr dirty="0" sz="1800" spc="-10" b="1">
                <a:latin typeface="Times New Roman"/>
                <a:cs typeface="Times New Roman"/>
              </a:rPr>
              <a:t>18 </a:t>
            </a:r>
            <a:r>
              <a:rPr dirty="0" sz="1800">
                <a:latin typeface="Times New Roman"/>
                <a:cs typeface="Times New Roman"/>
              </a:rPr>
              <a:t>месяцев, </a:t>
            </a:r>
            <a:r>
              <a:rPr dirty="0" sz="1800" spc="-5">
                <a:latin typeface="Times New Roman"/>
                <a:cs typeface="Times New Roman"/>
              </a:rPr>
              <a:t>либо ограничением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свободы</a:t>
            </a:r>
            <a:r>
              <a:rPr dirty="0" sz="1800" spc="-5">
                <a:latin typeface="Times New Roman"/>
                <a:cs typeface="Times New Roman"/>
              </a:rPr>
              <a:t> на </a:t>
            </a:r>
            <a:r>
              <a:rPr dirty="0" sz="1800">
                <a:latin typeface="Times New Roman"/>
                <a:cs typeface="Times New Roman"/>
              </a:rPr>
              <a:t>срок</a:t>
            </a:r>
            <a:r>
              <a:rPr dirty="0" sz="1800" spc="-5">
                <a:latin typeface="Times New Roman"/>
                <a:cs typeface="Times New Roman"/>
              </a:rPr>
              <a:t> до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3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35">
                <a:latin typeface="Times New Roman"/>
                <a:cs typeface="Times New Roman"/>
              </a:rPr>
              <a:t>лет,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либо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принудительными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работами</a:t>
            </a:r>
            <a:r>
              <a:rPr dirty="0" sz="1800" spc="-5">
                <a:latin typeface="Times New Roman"/>
                <a:cs typeface="Times New Roman"/>
              </a:rPr>
              <a:t> на</a:t>
            </a:r>
            <a:r>
              <a:rPr dirty="0" sz="1800">
                <a:latin typeface="Times New Roman"/>
                <a:cs typeface="Times New Roman"/>
              </a:rPr>
              <a:t> срок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от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2 </a:t>
            </a:r>
            <a:r>
              <a:rPr dirty="0" sz="1800" spc="-5">
                <a:latin typeface="Times New Roman"/>
                <a:cs typeface="Times New Roman"/>
              </a:rPr>
              <a:t>до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3 </a:t>
            </a:r>
            <a:r>
              <a:rPr dirty="0" sz="1800" spc="-35">
                <a:latin typeface="Times New Roman"/>
                <a:cs typeface="Times New Roman"/>
              </a:rPr>
              <a:t>лет.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800" b="1" i="1">
                <a:latin typeface="Times New Roman"/>
                <a:cs typeface="Times New Roman"/>
              </a:rPr>
              <a:t>3. </a:t>
            </a:r>
            <a:r>
              <a:rPr dirty="0" sz="1800" spc="-25" b="1" i="1">
                <a:latin typeface="Times New Roman"/>
                <a:cs typeface="Times New Roman"/>
              </a:rPr>
              <a:t>Заведомо </a:t>
            </a:r>
            <a:r>
              <a:rPr dirty="0" sz="1800" spc="-15" b="1" i="1">
                <a:latin typeface="Times New Roman"/>
                <a:cs typeface="Times New Roman"/>
              </a:rPr>
              <a:t>ложное </a:t>
            </a:r>
            <a:r>
              <a:rPr dirty="0" sz="1800" spc="-10" b="1" i="1">
                <a:latin typeface="Times New Roman"/>
                <a:cs typeface="Times New Roman"/>
              </a:rPr>
              <a:t>сообщение </a:t>
            </a:r>
            <a:r>
              <a:rPr dirty="0" sz="1800" b="1" i="1">
                <a:latin typeface="Times New Roman"/>
                <a:cs typeface="Times New Roman"/>
              </a:rPr>
              <a:t>о </a:t>
            </a:r>
            <a:r>
              <a:rPr dirty="0" sz="1800" spc="-15" b="1" i="1">
                <a:latin typeface="Times New Roman"/>
                <a:cs typeface="Times New Roman"/>
              </a:rPr>
              <a:t>готовящихся </a:t>
            </a:r>
            <a:r>
              <a:rPr dirty="0" sz="1800" spc="-10" b="1" i="1">
                <a:latin typeface="Times New Roman"/>
                <a:cs typeface="Times New Roman"/>
              </a:rPr>
              <a:t>взрыве, </a:t>
            </a:r>
            <a:r>
              <a:rPr dirty="0" sz="1800" spc="-15" b="1" i="1">
                <a:latin typeface="Times New Roman"/>
                <a:cs typeface="Times New Roman"/>
              </a:rPr>
              <a:t>поджоге </a:t>
            </a:r>
            <a:r>
              <a:rPr dirty="0" sz="1800" spc="-5" b="1" i="1">
                <a:latin typeface="Times New Roman"/>
                <a:cs typeface="Times New Roman"/>
              </a:rPr>
              <a:t>или иных </a:t>
            </a:r>
            <a:r>
              <a:rPr dirty="0" sz="1800" spc="-10" b="1" i="1">
                <a:latin typeface="Times New Roman"/>
                <a:cs typeface="Times New Roman"/>
              </a:rPr>
              <a:t>действиях, 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spc="-15" b="1" i="1">
                <a:latin typeface="Times New Roman"/>
                <a:cs typeface="Times New Roman"/>
              </a:rPr>
              <a:t>создающих</a:t>
            </a:r>
            <a:r>
              <a:rPr dirty="0" sz="1800" spc="-10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опасность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15" b="1" i="1">
                <a:latin typeface="Times New Roman"/>
                <a:cs typeface="Times New Roman"/>
              </a:rPr>
              <a:t>гибели</a:t>
            </a:r>
            <a:r>
              <a:rPr dirty="0" sz="1800" spc="-1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людей,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причинения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значительного</a:t>
            </a:r>
            <a:r>
              <a:rPr dirty="0" sz="1800" spc="434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имущественного </a:t>
            </a:r>
            <a:r>
              <a:rPr dirty="0" sz="1800" spc="-434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ущерба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либо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наступления</a:t>
            </a:r>
            <a:r>
              <a:rPr dirty="0" sz="1800" spc="-5" b="1" i="1">
                <a:latin typeface="Times New Roman"/>
                <a:cs typeface="Times New Roman"/>
              </a:rPr>
              <a:t> иных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общественно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опасных</a:t>
            </a:r>
            <a:r>
              <a:rPr dirty="0" sz="1800" b="1" i="1">
                <a:latin typeface="Times New Roman"/>
                <a:cs typeface="Times New Roman"/>
              </a:rPr>
              <a:t> </a:t>
            </a:r>
            <a:r>
              <a:rPr dirty="0" sz="1800" spc="-10" b="1" i="1">
                <a:latin typeface="Times New Roman"/>
                <a:cs typeface="Times New Roman"/>
              </a:rPr>
              <a:t>последствий</a:t>
            </a:r>
            <a:r>
              <a:rPr dirty="0" sz="1800" spc="-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в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spc="-15" b="1" i="1">
                <a:latin typeface="Times New Roman"/>
                <a:cs typeface="Times New Roman"/>
              </a:rPr>
              <a:t>целях </a:t>
            </a:r>
            <a:r>
              <a:rPr dirty="0" sz="1800" spc="-1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дестабилизации </a:t>
            </a:r>
            <a:r>
              <a:rPr dirty="0" sz="1800" spc="-10" b="1" i="1">
                <a:latin typeface="Times New Roman"/>
                <a:cs typeface="Times New Roman"/>
              </a:rPr>
              <a:t>деятельности</a:t>
            </a:r>
            <a:r>
              <a:rPr dirty="0" sz="1800" spc="-4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органов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власти,</a:t>
            </a:r>
            <a:r>
              <a:rPr dirty="0" sz="1800" spc="-2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наказывается штрафом </a:t>
            </a:r>
            <a:r>
              <a:rPr dirty="0" sz="1800">
                <a:latin typeface="Times New Roman"/>
                <a:cs typeface="Times New Roman"/>
              </a:rPr>
              <a:t>в </a:t>
            </a:r>
            <a:r>
              <a:rPr dirty="0" sz="1800" spc="-10">
                <a:latin typeface="Times New Roman"/>
                <a:cs typeface="Times New Roman"/>
              </a:rPr>
              <a:t>размере </a:t>
            </a:r>
            <a:r>
              <a:rPr dirty="0" sz="1800" spc="-15">
                <a:latin typeface="Times New Roman"/>
                <a:cs typeface="Times New Roman"/>
              </a:rPr>
              <a:t>от </a:t>
            </a:r>
            <a:r>
              <a:rPr dirty="0" sz="1800" b="1">
                <a:latin typeface="Times New Roman"/>
                <a:cs typeface="Times New Roman"/>
              </a:rPr>
              <a:t>700 000 </a:t>
            </a:r>
            <a:r>
              <a:rPr dirty="0" sz="1800" spc="-10">
                <a:latin typeface="Times New Roman"/>
                <a:cs typeface="Times New Roman"/>
              </a:rPr>
              <a:t>до </a:t>
            </a:r>
            <a:r>
              <a:rPr dirty="0" sz="1800" b="1">
                <a:latin typeface="Times New Roman"/>
                <a:cs typeface="Times New Roman"/>
              </a:rPr>
              <a:t>1 000 000 </a:t>
            </a:r>
            <a:r>
              <a:rPr dirty="0" sz="1800" spc="-20">
                <a:latin typeface="Times New Roman"/>
                <a:cs typeface="Times New Roman"/>
              </a:rPr>
              <a:t>рублей </a:t>
            </a:r>
            <a:r>
              <a:rPr dirty="0" sz="1800" spc="-5">
                <a:latin typeface="Times New Roman"/>
                <a:cs typeface="Times New Roman"/>
              </a:rPr>
              <a:t>или </a:t>
            </a:r>
            <a:r>
              <a:rPr dirty="0" sz="1800">
                <a:latin typeface="Times New Roman"/>
                <a:cs typeface="Times New Roman"/>
              </a:rPr>
              <a:t>в </a:t>
            </a:r>
            <a:r>
              <a:rPr dirty="0" sz="1800" spc="-10">
                <a:latin typeface="Times New Roman"/>
                <a:cs typeface="Times New Roman"/>
              </a:rPr>
              <a:t>размере </a:t>
            </a:r>
            <a:r>
              <a:rPr dirty="0" sz="1800" spc="-5">
                <a:latin typeface="Times New Roman"/>
                <a:cs typeface="Times New Roman"/>
              </a:rPr>
              <a:t>заработной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платы </a:t>
            </a:r>
            <a:r>
              <a:rPr dirty="0" sz="1800" spc="-5">
                <a:latin typeface="Times New Roman"/>
                <a:cs typeface="Times New Roman"/>
              </a:rPr>
              <a:t>или </a:t>
            </a:r>
            <a:r>
              <a:rPr dirty="0" sz="1800" spc="-15">
                <a:latin typeface="Times New Roman"/>
                <a:cs typeface="Times New Roman"/>
              </a:rPr>
              <a:t>иного </a:t>
            </a:r>
            <a:r>
              <a:rPr dirty="0" sz="1800" spc="-30">
                <a:latin typeface="Times New Roman"/>
                <a:cs typeface="Times New Roman"/>
              </a:rPr>
              <a:t>дохода</a:t>
            </a:r>
            <a:r>
              <a:rPr dirty="0" sz="1800" spc="39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осужденного </a:t>
            </a:r>
            <a:r>
              <a:rPr dirty="0" sz="1800" spc="-5">
                <a:latin typeface="Times New Roman"/>
                <a:cs typeface="Times New Roman"/>
              </a:rPr>
              <a:t>за </a:t>
            </a:r>
            <a:r>
              <a:rPr dirty="0" sz="1800" spc="-15">
                <a:latin typeface="Times New Roman"/>
                <a:cs typeface="Times New Roman"/>
              </a:rPr>
              <a:t>период от </a:t>
            </a:r>
            <a:r>
              <a:rPr dirty="0" sz="1800" b="1">
                <a:latin typeface="Times New Roman"/>
                <a:cs typeface="Times New Roman"/>
              </a:rPr>
              <a:t>1 </a:t>
            </a:r>
            <a:r>
              <a:rPr dirty="0" sz="1800" spc="-30">
                <a:latin typeface="Times New Roman"/>
                <a:cs typeface="Times New Roman"/>
              </a:rPr>
              <a:t>года </a:t>
            </a:r>
            <a:r>
              <a:rPr dirty="0" sz="1800" spc="-5">
                <a:latin typeface="Times New Roman"/>
                <a:cs typeface="Times New Roman"/>
              </a:rPr>
              <a:t>до </a:t>
            </a:r>
            <a:r>
              <a:rPr dirty="0" sz="1800" b="1">
                <a:latin typeface="Times New Roman"/>
                <a:cs typeface="Times New Roman"/>
              </a:rPr>
              <a:t>3 </a:t>
            </a:r>
            <a:r>
              <a:rPr dirty="0" sz="1800">
                <a:latin typeface="Times New Roman"/>
                <a:cs typeface="Times New Roman"/>
              </a:rPr>
              <a:t>лет </a:t>
            </a:r>
            <a:r>
              <a:rPr dirty="0" sz="1800" spc="-5">
                <a:latin typeface="Times New Roman"/>
                <a:cs typeface="Times New Roman"/>
              </a:rPr>
              <a:t>либо лишением </a:t>
            </a:r>
            <a:r>
              <a:rPr dirty="0" sz="1800" spc="-15">
                <a:latin typeface="Times New Roman"/>
                <a:cs typeface="Times New Roman"/>
              </a:rPr>
              <a:t>свободы 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на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срок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от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6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до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8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30">
                <a:latin typeface="Times New Roman"/>
                <a:cs typeface="Times New Roman"/>
              </a:rPr>
              <a:t>лет.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1211" y="5791200"/>
            <a:ext cx="715518" cy="83743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990087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4555" y="0"/>
              <a:ext cx="9267444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313689"/>
            <a:ext cx="84886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5" b="1">
                <a:solidFill>
                  <a:srgbClr val="001F5F"/>
                </a:solidFill>
                <a:latin typeface="Times New Roman"/>
                <a:cs typeface="Times New Roman"/>
              </a:rPr>
              <a:t>Уголовный</a:t>
            </a:r>
            <a:r>
              <a:rPr dirty="0" sz="32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35" b="1">
                <a:solidFill>
                  <a:srgbClr val="001F5F"/>
                </a:solidFill>
                <a:latin typeface="Times New Roman"/>
                <a:cs typeface="Times New Roman"/>
              </a:rPr>
              <a:t>кодекс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30" b="1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13.06.1996</a:t>
            </a:r>
            <a:r>
              <a:rPr dirty="0" sz="3200" spc="-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185" b="1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 №63-ФЗ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0245" y="1395730"/>
            <a:ext cx="8488680" cy="4682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1239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УК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РФ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-15" b="1">
                <a:latin typeface="Times New Roman"/>
                <a:cs typeface="Times New Roman"/>
              </a:rPr>
              <a:t>Статья</a:t>
            </a:r>
            <a:r>
              <a:rPr dirty="0" sz="2000" b="1">
                <a:latin typeface="Times New Roman"/>
                <a:cs typeface="Times New Roman"/>
              </a:rPr>
              <a:t> 207.3.</a:t>
            </a:r>
            <a:endParaRPr sz="2000">
              <a:latin typeface="Times New Roman"/>
              <a:cs typeface="Times New Roman"/>
            </a:endParaRPr>
          </a:p>
          <a:p>
            <a:pPr algn="just" marL="112395" marR="5080">
              <a:lnSpc>
                <a:spcPct val="100000"/>
              </a:lnSpc>
            </a:pPr>
            <a:r>
              <a:rPr dirty="0" sz="2000" spc="-10" b="1" i="1">
                <a:latin typeface="Times New Roman"/>
                <a:cs typeface="Times New Roman"/>
              </a:rPr>
              <a:t>«Публичное</a:t>
            </a:r>
            <a:r>
              <a:rPr dirty="0" sz="2000" spc="-5" b="1" i="1">
                <a:latin typeface="Times New Roman"/>
                <a:cs typeface="Times New Roman"/>
              </a:rPr>
              <a:t> распространение</a:t>
            </a:r>
            <a:r>
              <a:rPr dirty="0" sz="2000" b="1" i="1">
                <a:latin typeface="Times New Roman"/>
                <a:cs typeface="Times New Roman"/>
              </a:rPr>
              <a:t> </a:t>
            </a:r>
            <a:r>
              <a:rPr dirty="0" sz="2000" spc="-25" b="1" i="1">
                <a:latin typeface="Times New Roman"/>
                <a:cs typeface="Times New Roman"/>
              </a:rPr>
              <a:t>заведомо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ложной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5" b="1" i="1">
                <a:latin typeface="Times New Roman"/>
                <a:cs typeface="Times New Roman"/>
              </a:rPr>
              <a:t>информации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spc="5" b="1" i="1">
                <a:latin typeface="Times New Roman"/>
                <a:cs typeface="Times New Roman"/>
              </a:rPr>
              <a:t>об </a:t>
            </a:r>
            <a:r>
              <a:rPr dirty="0" sz="2000" spc="10" b="1" i="1">
                <a:latin typeface="Times New Roman"/>
                <a:cs typeface="Times New Roman"/>
              </a:rPr>
              <a:t> </a:t>
            </a:r>
            <a:r>
              <a:rPr dirty="0" sz="2000" spc="-15" b="1" i="1">
                <a:latin typeface="Times New Roman"/>
                <a:cs typeface="Times New Roman"/>
              </a:rPr>
              <a:t>использовании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spc="-15" b="1" i="1">
                <a:latin typeface="Times New Roman"/>
                <a:cs typeface="Times New Roman"/>
              </a:rPr>
              <a:t>Вооруженных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spc="-5" b="1" i="1">
                <a:latin typeface="Times New Roman"/>
                <a:cs typeface="Times New Roman"/>
              </a:rPr>
              <a:t>Сил</a:t>
            </a:r>
            <a:r>
              <a:rPr dirty="0" sz="2000" b="1" i="1">
                <a:latin typeface="Times New Roman"/>
                <a:cs typeface="Times New Roman"/>
              </a:rPr>
              <a:t> </a:t>
            </a:r>
            <a:r>
              <a:rPr dirty="0" sz="2000" spc="-20" b="1" i="1">
                <a:latin typeface="Times New Roman"/>
                <a:cs typeface="Times New Roman"/>
              </a:rPr>
              <a:t>Российской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Федерации,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исполнении </a:t>
            </a:r>
            <a:r>
              <a:rPr dirty="0" sz="2000" spc="-5" b="1" i="1">
                <a:latin typeface="Times New Roman"/>
                <a:cs typeface="Times New Roman"/>
              </a:rPr>
              <a:t> государственными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органами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spc="-15" b="1" i="1">
                <a:latin typeface="Times New Roman"/>
                <a:cs typeface="Times New Roman"/>
              </a:rPr>
              <a:t>Российской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Федерации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spc="-5" b="1" i="1">
                <a:latin typeface="Times New Roman"/>
                <a:cs typeface="Times New Roman"/>
              </a:rPr>
              <a:t>своих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spc="-15" b="1" i="1">
                <a:latin typeface="Times New Roman"/>
                <a:cs typeface="Times New Roman"/>
              </a:rPr>
              <a:t>полномочий»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12700" marR="92710">
              <a:lnSpc>
                <a:spcPct val="200100"/>
              </a:lnSpc>
            </a:pP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наказывается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штрафом</a:t>
            </a:r>
            <a:r>
              <a:rPr dirty="0" sz="2000">
                <a:latin typeface="Times New Roman"/>
                <a:cs typeface="Times New Roman"/>
              </a:rPr>
              <a:t> в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размере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от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700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000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до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500</a:t>
            </a:r>
            <a:r>
              <a:rPr dirty="0" sz="2000" spc="4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000</a:t>
            </a:r>
            <a:r>
              <a:rPr dirty="0" sz="2000" spc="500" b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миллионов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рублей </a:t>
            </a:r>
            <a:r>
              <a:rPr dirty="0" sz="2000" spc="-5">
                <a:latin typeface="Times New Roman"/>
                <a:cs typeface="Times New Roman"/>
              </a:rPr>
              <a:t>или </a:t>
            </a:r>
            <a:r>
              <a:rPr dirty="0" sz="2000">
                <a:latin typeface="Times New Roman"/>
                <a:cs typeface="Times New Roman"/>
              </a:rPr>
              <a:t>в </a:t>
            </a:r>
            <a:r>
              <a:rPr dirty="0" sz="2000" spc="-5">
                <a:latin typeface="Times New Roman"/>
                <a:cs typeface="Times New Roman"/>
              </a:rPr>
              <a:t>размере заработной </a:t>
            </a:r>
            <a:r>
              <a:rPr dirty="0" sz="2000" spc="-15">
                <a:latin typeface="Times New Roman"/>
                <a:cs typeface="Times New Roman"/>
              </a:rPr>
              <a:t>платы </a:t>
            </a:r>
            <a:r>
              <a:rPr dirty="0" sz="2000" spc="-5">
                <a:latin typeface="Times New Roman"/>
                <a:cs typeface="Times New Roman"/>
              </a:rPr>
              <a:t>или </a:t>
            </a:r>
            <a:r>
              <a:rPr dirty="0" sz="2000" spc="-10">
                <a:latin typeface="Times New Roman"/>
                <a:cs typeface="Times New Roman"/>
              </a:rPr>
              <a:t>иного </a:t>
            </a:r>
            <a:r>
              <a:rPr dirty="0" sz="2000" spc="-35">
                <a:latin typeface="Times New Roman"/>
                <a:cs typeface="Times New Roman"/>
              </a:rPr>
              <a:t>дохода </a:t>
            </a:r>
            <a:r>
              <a:rPr dirty="0" sz="2000" spc="-10">
                <a:latin typeface="Times New Roman"/>
                <a:cs typeface="Times New Roman"/>
              </a:rPr>
              <a:t>осужденного </a:t>
            </a:r>
            <a:r>
              <a:rPr dirty="0" sz="2000">
                <a:latin typeface="Times New Roman"/>
                <a:cs typeface="Times New Roman"/>
              </a:rPr>
              <a:t>за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период</a:t>
            </a:r>
            <a:r>
              <a:rPr dirty="0" sz="2000" spc="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от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</a:t>
            </a:r>
            <a:r>
              <a:rPr dirty="0" sz="2000" spc="75" b="1">
                <a:latin typeface="Times New Roman"/>
                <a:cs typeface="Times New Roma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года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до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18</a:t>
            </a:r>
            <a:r>
              <a:rPr dirty="0" sz="2000" spc="60" b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месяцев,</a:t>
            </a:r>
            <a:r>
              <a:rPr dirty="0" sz="2000" spc="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либо</a:t>
            </a:r>
            <a:r>
              <a:rPr dirty="0" sz="2000" spc="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исправительными</a:t>
            </a:r>
            <a:r>
              <a:rPr dirty="0" sz="2000" spc="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работами</a:t>
            </a:r>
            <a:r>
              <a:rPr dirty="0" sz="2000" spc="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на</a:t>
            </a:r>
            <a:r>
              <a:rPr dirty="0" sz="2000" spc="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срок</a:t>
            </a:r>
            <a:r>
              <a:rPr dirty="0" sz="2000" spc="7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до </a:t>
            </a:r>
            <a:r>
              <a:rPr dirty="0" sz="2000" spc="-490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 </a:t>
            </a:r>
            <a:r>
              <a:rPr dirty="0" sz="2000" spc="-25">
                <a:latin typeface="Times New Roman"/>
                <a:cs typeface="Times New Roman"/>
              </a:rPr>
              <a:t>года, </a:t>
            </a:r>
            <a:r>
              <a:rPr dirty="0" sz="2000" spc="-5">
                <a:latin typeface="Times New Roman"/>
                <a:cs typeface="Times New Roman"/>
              </a:rPr>
              <a:t>либо </a:t>
            </a:r>
            <a:r>
              <a:rPr dirty="0" sz="2000" spc="-10">
                <a:latin typeface="Times New Roman"/>
                <a:cs typeface="Times New Roman"/>
              </a:rPr>
              <a:t>принудительными </a:t>
            </a:r>
            <a:r>
              <a:rPr dirty="0" sz="2000" spc="-5">
                <a:latin typeface="Times New Roman"/>
                <a:cs typeface="Times New Roman"/>
              </a:rPr>
              <a:t>работами на </a:t>
            </a:r>
            <a:r>
              <a:rPr dirty="0" sz="2000">
                <a:latin typeface="Times New Roman"/>
                <a:cs typeface="Times New Roman"/>
              </a:rPr>
              <a:t>срок до </a:t>
            </a:r>
            <a:r>
              <a:rPr dirty="0" sz="2000" b="1">
                <a:latin typeface="Times New Roman"/>
                <a:cs typeface="Times New Roman"/>
              </a:rPr>
              <a:t>3 </a:t>
            </a:r>
            <a:r>
              <a:rPr dirty="0" sz="2000" spc="-40">
                <a:latin typeface="Times New Roman"/>
                <a:cs typeface="Times New Roman"/>
              </a:rPr>
              <a:t>лет, </a:t>
            </a:r>
            <a:r>
              <a:rPr dirty="0" sz="2000">
                <a:latin typeface="Times New Roman"/>
                <a:cs typeface="Times New Roman"/>
              </a:rPr>
              <a:t>либо </a:t>
            </a:r>
            <a:r>
              <a:rPr dirty="0" sz="2000" spc="-5">
                <a:latin typeface="Times New Roman"/>
                <a:cs typeface="Times New Roman"/>
              </a:rPr>
              <a:t>лишением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свободы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на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тот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же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срок.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6938" y="833590"/>
            <a:ext cx="8245475" cy="1714500"/>
          </a:xfrm>
          <a:prstGeom prst="rect">
            <a:avLst/>
          </a:prstGeom>
        </p:spPr>
        <p:txBody>
          <a:bodyPr wrap="square" lIns="0" tIns="212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dirty="0" sz="2400" spc="-5">
                <a:solidFill>
                  <a:srgbClr val="001F5F"/>
                </a:solidFill>
                <a:latin typeface="Times New Roman"/>
                <a:cs typeface="Times New Roman"/>
              </a:rPr>
              <a:t>МИНИСТЕРСТВО</a:t>
            </a:r>
            <a:r>
              <a:rPr dirty="0" sz="2400" spc="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Times New Roman"/>
                <a:cs typeface="Times New Roman"/>
              </a:rPr>
              <a:t>ЮСТИЦИИ</a:t>
            </a:r>
            <a:r>
              <a:rPr dirty="0" sz="24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dirty="0" sz="2400" spc="5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45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endParaRPr sz="2400">
              <a:latin typeface="Times New Roman"/>
              <a:cs typeface="Times New Roman"/>
            </a:endParaRPr>
          </a:p>
          <a:p>
            <a:pPr algn="ctr" marL="137795">
              <a:lnSpc>
                <a:spcPct val="100000"/>
              </a:lnSpc>
              <a:spcBef>
                <a:spcPts val="2110"/>
              </a:spcBef>
            </a:pPr>
            <a:r>
              <a:rPr dirty="0" sz="3200">
                <a:latin typeface="Symbol"/>
                <a:cs typeface="Symbol"/>
              </a:rPr>
              <a:t></a:t>
            </a:r>
            <a:endParaRPr sz="3200">
              <a:latin typeface="Symbol"/>
              <a:cs typeface="Symbol"/>
            </a:endParaRPr>
          </a:p>
          <a:p>
            <a:pPr algn="ctr" marR="657225">
              <a:lnSpc>
                <a:spcPct val="100000"/>
              </a:lnSpc>
              <a:spcBef>
                <a:spcPts val="10"/>
              </a:spcBef>
              <a:tabLst>
                <a:tab pos="3064510" algn="l"/>
              </a:tabLst>
            </a:pPr>
            <a:r>
              <a:rPr dirty="0" sz="2400" spc="-10">
                <a:latin typeface="Times New Roman"/>
                <a:cs typeface="Times New Roman"/>
              </a:rPr>
              <a:t>ЭКСТРЕМИСТСКИЕ	</a:t>
            </a:r>
            <a:r>
              <a:rPr dirty="0" sz="2400" spc="-30">
                <a:latin typeface="Times New Roman"/>
                <a:cs typeface="Times New Roman"/>
              </a:rPr>
              <a:t>МАТЕРИАЛЫ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0496" y="5095494"/>
            <a:ext cx="5486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ht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 spc="-5">
                <a:latin typeface="Times New Roman"/>
                <a:cs typeface="Times New Roman"/>
              </a:rPr>
              <a:t>ps:</a:t>
            </a:r>
            <a:r>
              <a:rPr dirty="0" sz="2400">
                <a:latin typeface="Times New Roman"/>
                <a:cs typeface="Times New Roman"/>
              </a:rPr>
              <a:t>/</a:t>
            </a:r>
            <a:r>
              <a:rPr dirty="0" sz="2400">
                <a:latin typeface="Times New Roman"/>
                <a:cs typeface="Times New Roman"/>
              </a:rPr>
              <a:t>/</a:t>
            </a:r>
            <a:r>
              <a:rPr dirty="0" sz="2400" spc="-3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5">
                <a:latin typeface="Times New Roman"/>
                <a:cs typeface="Times New Roman"/>
              </a:rPr>
              <a:t>j</a:t>
            </a:r>
            <a:r>
              <a:rPr dirty="0" sz="2400">
                <a:latin typeface="Times New Roman"/>
                <a:cs typeface="Times New Roman"/>
              </a:rPr>
              <a:t>ust.go</a:t>
            </a:r>
            <a:r>
              <a:rPr dirty="0" sz="2400" spc="-165">
                <a:latin typeface="Times New Roman"/>
                <a:cs typeface="Times New Roman"/>
              </a:rPr>
              <a:t>v</a:t>
            </a:r>
            <a:r>
              <a:rPr dirty="0" sz="2400">
                <a:latin typeface="Times New Roman"/>
                <a:cs typeface="Times New Roman"/>
              </a:rPr>
              <a:t>.ru/ru/</a:t>
            </a:r>
            <a:r>
              <a:rPr dirty="0" sz="2400" spc="-1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xtre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 spc="-5">
                <a:latin typeface="Times New Roman"/>
                <a:cs typeface="Times New Roman"/>
              </a:rPr>
              <a:t>is</a:t>
            </a:r>
            <a:r>
              <a:rPr dirty="0" sz="2400" spc="20">
                <a:latin typeface="Times New Roman"/>
                <a:cs typeface="Times New Roman"/>
              </a:rPr>
              <a:t>t</a:t>
            </a:r>
            <a:r>
              <a:rPr dirty="0" sz="2400" spc="-10">
                <a:latin typeface="Times New Roman"/>
                <a:cs typeface="Times New Roman"/>
              </a:rPr>
              <a:t>-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at</a:t>
            </a:r>
            <a:r>
              <a:rPr dirty="0" sz="2400" spc="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ri</a:t>
            </a:r>
            <a:r>
              <a:rPr dirty="0" sz="2400" spc="-15">
                <a:latin typeface="Times New Roman"/>
                <a:cs typeface="Times New Roman"/>
              </a:rPr>
              <a:t>a</a:t>
            </a:r>
            <a:r>
              <a:rPr dirty="0" sz="2400" spc="-5">
                <a:latin typeface="Times New Roman"/>
                <a:cs typeface="Times New Roman"/>
              </a:rPr>
              <a:t>ls/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010" y="2689986"/>
            <a:ext cx="985519" cy="1265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08585">
              <a:lnSpc>
                <a:spcPts val="3320"/>
              </a:lnSpc>
              <a:spcBef>
                <a:spcPts val="95"/>
              </a:spcBef>
            </a:pPr>
            <a:r>
              <a:rPr dirty="0" sz="2800" spc="-5"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algn="ctr" marR="48260">
              <a:lnSpc>
                <a:spcPts val="2120"/>
              </a:lnSpc>
            </a:pPr>
            <a:r>
              <a:rPr dirty="0" sz="1800" spc="-5">
                <a:latin typeface="Times New Roman"/>
                <a:cs typeface="Times New Roman"/>
              </a:rPr>
              <a:t>статьи</a:t>
            </a:r>
            <a:endParaRPr sz="1800">
              <a:latin typeface="Times New Roman"/>
              <a:cs typeface="Times New Roman"/>
            </a:endParaRPr>
          </a:p>
          <a:p>
            <a:pPr algn="ctr" marL="12700" marR="5080" indent="-5651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Times New Roman"/>
                <a:cs typeface="Times New Roman"/>
              </a:rPr>
              <a:t>листовки </a:t>
            </a:r>
            <a:r>
              <a:rPr dirty="0" sz="1800">
                <a:latin typeface="Times New Roman"/>
                <a:cs typeface="Times New Roman"/>
              </a:rPr>
              <a:t> брошюры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5698" y="2689986"/>
            <a:ext cx="1268095" cy="1233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4450">
              <a:lnSpc>
                <a:spcPts val="3195"/>
              </a:lnSpc>
              <a:spcBef>
                <a:spcPts val="95"/>
              </a:spcBef>
            </a:pPr>
            <a:r>
              <a:rPr dirty="0" sz="2800" spc="-5"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L="403860">
              <a:lnSpc>
                <a:spcPts val="1995"/>
              </a:lnSpc>
            </a:pPr>
            <a:r>
              <a:rPr dirty="0" sz="1800">
                <a:latin typeface="Times New Roman"/>
                <a:cs typeface="Times New Roman"/>
              </a:rPr>
              <a:t>книги</a:t>
            </a:r>
            <a:endParaRPr sz="1800">
              <a:latin typeface="Times New Roman"/>
              <a:cs typeface="Times New Roman"/>
            </a:endParaRPr>
          </a:p>
          <a:p>
            <a:pPr algn="ctr" marL="12700" marR="5080" indent="-3175">
              <a:lnSpc>
                <a:spcPct val="100000"/>
              </a:lnSpc>
            </a:pPr>
            <a:r>
              <a:rPr dirty="0" sz="1800" spc="-10">
                <a:latin typeface="Times New Roman"/>
                <a:cs typeface="Times New Roman"/>
              </a:rPr>
              <a:t>номера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газет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и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журналов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6929" y="2518595"/>
            <a:ext cx="1283970" cy="128206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351790">
              <a:lnSpc>
                <a:spcPct val="100000"/>
              </a:lnSpc>
              <a:spcBef>
                <a:spcPts val="1445"/>
              </a:spcBef>
            </a:pPr>
            <a:r>
              <a:rPr dirty="0" sz="2800" spc="-5"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5">
                <a:latin typeface="Times New Roman"/>
                <a:cs typeface="Times New Roman"/>
              </a:rPr>
              <a:t>кинофильмы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ви</a:t>
            </a:r>
            <a:r>
              <a:rPr dirty="0" sz="1800" spc="-10">
                <a:latin typeface="Times New Roman"/>
                <a:cs typeface="Times New Roman"/>
              </a:rPr>
              <a:t>д</a:t>
            </a:r>
            <a:r>
              <a:rPr dirty="0" sz="1800">
                <a:latin typeface="Times New Roman"/>
                <a:cs typeface="Times New Roman"/>
              </a:rPr>
              <a:t>еор</a:t>
            </a:r>
            <a:r>
              <a:rPr dirty="0" sz="1800" spc="-25">
                <a:latin typeface="Times New Roman"/>
                <a:cs typeface="Times New Roman"/>
              </a:rPr>
              <a:t>о</a:t>
            </a:r>
            <a:r>
              <a:rPr dirty="0" sz="1800">
                <a:latin typeface="Times New Roman"/>
                <a:cs typeface="Times New Roman"/>
              </a:rPr>
              <a:t>лики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4523" y="2689986"/>
            <a:ext cx="1753870" cy="1805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6575">
              <a:lnSpc>
                <a:spcPts val="3290"/>
              </a:lnSpc>
              <a:spcBef>
                <a:spcPts val="95"/>
              </a:spcBef>
            </a:pPr>
            <a:r>
              <a:rPr dirty="0" sz="2800" spc="-5">
                <a:latin typeface="Symbol"/>
                <a:cs typeface="Symbol"/>
              </a:rPr>
              <a:t></a:t>
            </a:r>
            <a:endParaRPr sz="2800">
              <a:latin typeface="Symbol"/>
              <a:cs typeface="Symbol"/>
            </a:endParaRPr>
          </a:p>
          <a:p>
            <a:pPr algn="ctr" marL="56515">
              <a:lnSpc>
                <a:spcPts val="2090"/>
              </a:lnSpc>
            </a:pPr>
            <a:r>
              <a:rPr dirty="0" sz="1800">
                <a:latin typeface="Times New Roman"/>
                <a:cs typeface="Times New Roman"/>
              </a:rPr>
              <a:t>музыкальные</a:t>
            </a:r>
            <a:endParaRPr sz="18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произведения </a:t>
            </a:r>
            <a:r>
              <a:rPr dirty="0" sz="1800">
                <a:latin typeface="Times New Roman"/>
                <a:cs typeface="Times New Roman"/>
              </a:rPr>
              <a:t>и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произведения </a:t>
            </a:r>
            <a:r>
              <a:rPr dirty="0" sz="1800" spc="-5">
                <a:latin typeface="Times New Roman"/>
                <a:cs typeface="Times New Roman"/>
              </a:rPr>
              <a:t> и</a:t>
            </a:r>
            <a:r>
              <a:rPr dirty="0" sz="1800" spc="-20">
                <a:latin typeface="Times New Roman"/>
                <a:cs typeface="Times New Roman"/>
              </a:rPr>
              <a:t>з</a:t>
            </a:r>
            <a:r>
              <a:rPr dirty="0" sz="1800">
                <a:latin typeface="Times New Roman"/>
                <a:cs typeface="Times New Roman"/>
              </a:rPr>
              <a:t>образ</a:t>
            </a:r>
            <a:r>
              <a:rPr dirty="0" sz="1800" spc="-10">
                <a:latin typeface="Times New Roman"/>
                <a:cs typeface="Times New Roman"/>
              </a:rPr>
              <a:t>и</a:t>
            </a:r>
            <a:r>
              <a:rPr dirty="0" sz="1800">
                <a:latin typeface="Times New Roman"/>
                <a:cs typeface="Times New Roman"/>
              </a:rPr>
              <a:t>т</a:t>
            </a:r>
            <a:r>
              <a:rPr dirty="0" sz="1800" spc="5">
                <a:latin typeface="Times New Roman"/>
                <a:cs typeface="Times New Roman"/>
              </a:rPr>
              <a:t>е</a:t>
            </a:r>
            <a:r>
              <a:rPr dirty="0" sz="1800">
                <a:latin typeface="Times New Roman"/>
                <a:cs typeface="Times New Roman"/>
              </a:rPr>
              <a:t>ль</a:t>
            </a:r>
            <a:r>
              <a:rPr dirty="0" sz="1800" spc="-10">
                <a:latin typeface="Times New Roman"/>
                <a:cs typeface="Times New Roman"/>
              </a:rPr>
              <a:t>н</a:t>
            </a:r>
            <a:r>
              <a:rPr dirty="0" sz="1800">
                <a:latin typeface="Times New Roman"/>
                <a:cs typeface="Times New Roman"/>
              </a:rPr>
              <a:t>о</a:t>
            </a:r>
            <a:r>
              <a:rPr dirty="0" sz="1800" spc="-45">
                <a:latin typeface="Times New Roman"/>
                <a:cs typeface="Times New Roman"/>
              </a:rPr>
              <a:t>г</a:t>
            </a:r>
            <a:r>
              <a:rPr dirty="0" sz="1800">
                <a:latin typeface="Times New Roman"/>
                <a:cs typeface="Times New Roman"/>
              </a:rPr>
              <a:t>о  </a:t>
            </a:r>
            <a:r>
              <a:rPr dirty="0" sz="1800" spc="-5">
                <a:latin typeface="Times New Roman"/>
                <a:cs typeface="Times New Roman"/>
              </a:rPr>
              <a:t>искусства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388" y="4867655"/>
            <a:ext cx="1257300" cy="12573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348183"/>
            <a:ext cx="85477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dirty="0" sz="2800" spc="-5" b="1">
                <a:solidFill>
                  <a:srgbClr val="001F5F"/>
                </a:solidFill>
                <a:latin typeface="Times New Roman"/>
                <a:cs typeface="Times New Roman"/>
              </a:rPr>
              <a:t> не </a:t>
            </a:r>
            <a:r>
              <a:rPr dirty="0" sz="2800" spc="-25" b="1">
                <a:solidFill>
                  <a:srgbClr val="001F5F"/>
                </a:solidFill>
                <a:latin typeface="Times New Roman"/>
                <a:cs typeface="Times New Roman"/>
              </a:rPr>
              <a:t>поддаться</a:t>
            </a:r>
            <a:r>
              <a:rPr dirty="0" sz="28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30" b="1">
                <a:solidFill>
                  <a:srgbClr val="001F5F"/>
                </a:solidFill>
                <a:latin typeface="Times New Roman"/>
                <a:cs typeface="Times New Roman"/>
              </a:rPr>
              <a:t>вербовке</a:t>
            </a:r>
            <a:r>
              <a:rPr dirty="0" sz="28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Times New Roman"/>
                <a:cs typeface="Times New Roman"/>
              </a:rPr>
              <a:t>Интернет-пространстве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1165606"/>
            <a:ext cx="8124825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791210" algn="l"/>
                <a:tab pos="2207260" algn="l"/>
                <a:tab pos="2594610" algn="l"/>
                <a:tab pos="3342640" algn="l"/>
                <a:tab pos="4469130" algn="l"/>
                <a:tab pos="4728210" algn="l"/>
                <a:tab pos="6171565" algn="l"/>
                <a:tab pos="6892925" algn="l"/>
              </a:tabLst>
            </a:pPr>
            <a:r>
              <a:rPr dirty="0" sz="2000">
                <a:latin typeface="Times New Roman"/>
                <a:cs typeface="Times New Roman"/>
              </a:rPr>
              <a:t>Не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р</a:t>
            </a:r>
            <a:r>
              <a:rPr dirty="0" sz="2000" spc="-10">
                <a:latin typeface="Times New Roman"/>
                <a:cs typeface="Times New Roman"/>
              </a:rPr>
              <a:t>а</a:t>
            </a:r>
            <a:r>
              <a:rPr dirty="0" sz="2000" spc="-40">
                <a:latin typeface="Times New Roman"/>
                <a:cs typeface="Times New Roman"/>
              </a:rPr>
              <a:t>з</a:t>
            </a:r>
            <a:r>
              <a:rPr dirty="0" sz="2000">
                <a:latin typeface="Times New Roman"/>
                <a:cs typeface="Times New Roman"/>
              </a:rPr>
              <a:t>м</a:t>
            </a:r>
            <a:r>
              <a:rPr dirty="0" sz="2000" spc="-10">
                <a:latin typeface="Times New Roman"/>
                <a:cs typeface="Times New Roman"/>
              </a:rPr>
              <a:t>е</a:t>
            </a:r>
            <a:r>
              <a:rPr dirty="0" sz="2000">
                <a:latin typeface="Times New Roman"/>
                <a:cs typeface="Times New Roman"/>
              </a:rPr>
              <a:t>щайте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">
                <a:latin typeface="Times New Roman"/>
                <a:cs typeface="Times New Roman"/>
              </a:rPr>
              <a:t>н</a:t>
            </a:r>
            <a:r>
              <a:rPr dirty="0" sz="2000">
                <a:latin typeface="Times New Roman"/>
                <a:cs typeface="Times New Roman"/>
              </a:rPr>
              <a:t>а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с</a:t>
            </a:r>
            <a:r>
              <a:rPr dirty="0" sz="2000" spc="-15">
                <a:latin typeface="Times New Roman"/>
                <a:cs typeface="Times New Roman"/>
              </a:rPr>
              <a:t>в</a:t>
            </a:r>
            <a:r>
              <a:rPr dirty="0" sz="2000" spc="25">
                <a:latin typeface="Times New Roman"/>
                <a:cs typeface="Times New Roman"/>
              </a:rPr>
              <a:t>о</a:t>
            </a:r>
            <a:r>
              <a:rPr dirty="0" sz="2000">
                <a:latin typeface="Times New Roman"/>
                <a:cs typeface="Times New Roman"/>
              </a:rPr>
              <a:t>ей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с</a:t>
            </a:r>
            <a:r>
              <a:rPr dirty="0" sz="2000" spc="20">
                <a:latin typeface="Times New Roman"/>
                <a:cs typeface="Times New Roman"/>
              </a:rPr>
              <a:t>т</a:t>
            </a:r>
            <a:r>
              <a:rPr dirty="0" sz="2000">
                <a:latin typeface="Times New Roman"/>
                <a:cs typeface="Times New Roman"/>
              </a:rPr>
              <a:t>рани</a:t>
            </a:r>
            <a:r>
              <a:rPr dirty="0" sz="2000" spc="-10">
                <a:latin typeface="Times New Roman"/>
                <a:cs typeface="Times New Roman"/>
              </a:rPr>
              <a:t>ц</a:t>
            </a:r>
            <a:r>
              <a:rPr dirty="0" sz="2000">
                <a:latin typeface="Times New Roman"/>
                <a:cs typeface="Times New Roman"/>
              </a:rPr>
              <a:t>е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в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социаль</a:t>
            </a:r>
            <a:r>
              <a:rPr dirty="0" sz="2000" spc="-5">
                <a:latin typeface="Times New Roman"/>
                <a:cs typeface="Times New Roman"/>
              </a:rPr>
              <a:t>н</a:t>
            </a:r>
            <a:r>
              <a:rPr dirty="0" sz="2000" spc="-10">
                <a:latin typeface="Times New Roman"/>
                <a:cs typeface="Times New Roman"/>
              </a:rPr>
              <a:t>ы</a:t>
            </a:r>
            <a:r>
              <a:rPr dirty="0" sz="2000">
                <a:latin typeface="Times New Roman"/>
                <a:cs typeface="Times New Roman"/>
              </a:rPr>
              <a:t>х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20">
                <a:latin typeface="Times New Roman"/>
                <a:cs typeface="Times New Roman"/>
              </a:rPr>
              <a:t>с</a:t>
            </a:r>
            <a:r>
              <a:rPr dirty="0" sz="2000">
                <a:latin typeface="Times New Roman"/>
                <a:cs typeface="Times New Roman"/>
              </a:rPr>
              <a:t>е</a:t>
            </a:r>
            <a:r>
              <a:rPr dirty="0" sz="2000" spc="-30">
                <a:latin typeface="Times New Roman"/>
                <a:cs typeface="Times New Roman"/>
              </a:rPr>
              <a:t>т</a:t>
            </a:r>
            <a:r>
              <a:rPr dirty="0" sz="2000">
                <a:latin typeface="Times New Roman"/>
                <a:cs typeface="Times New Roman"/>
              </a:rPr>
              <a:t>ях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">
                <a:latin typeface="Times New Roman"/>
                <a:cs typeface="Times New Roman"/>
              </a:rPr>
              <a:t>п</a:t>
            </a:r>
            <a:r>
              <a:rPr dirty="0" sz="2000" spc="-75">
                <a:latin typeface="Times New Roman"/>
                <a:cs typeface="Times New Roman"/>
              </a:rPr>
              <a:t>о</a:t>
            </a:r>
            <a:r>
              <a:rPr dirty="0" sz="2000" spc="-15">
                <a:latin typeface="Times New Roman"/>
                <a:cs typeface="Times New Roman"/>
              </a:rPr>
              <a:t>д</a:t>
            </a:r>
            <a:r>
              <a:rPr dirty="0" sz="2000">
                <a:latin typeface="Times New Roman"/>
                <a:cs typeface="Times New Roman"/>
              </a:rPr>
              <a:t>робн</a:t>
            </a:r>
            <a:r>
              <a:rPr dirty="0" sz="2000" spc="-10">
                <a:latin typeface="Times New Roman"/>
                <a:cs typeface="Times New Roman"/>
              </a:rPr>
              <a:t>у</a:t>
            </a:r>
            <a:r>
              <a:rPr dirty="0" sz="2000">
                <a:latin typeface="Times New Roman"/>
                <a:cs typeface="Times New Roman"/>
              </a:rPr>
              <a:t>ю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информацию </a:t>
            </a:r>
            <a:r>
              <a:rPr dirty="0" sz="2000">
                <a:latin typeface="Times New Roman"/>
                <a:cs typeface="Times New Roman"/>
              </a:rPr>
              <a:t>о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себе: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где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вы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живете,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где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работают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ваши</a:t>
            </a:r>
            <a:r>
              <a:rPr dirty="0" sz="2000" spc="-10">
                <a:latin typeface="Times New Roman"/>
                <a:cs typeface="Times New Roman"/>
              </a:rPr>
              <a:t> близкие.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Не спешите </a:t>
            </a:r>
            <a:r>
              <a:rPr dirty="0" sz="2000" spc="-20">
                <a:latin typeface="Times New Roman"/>
                <a:cs typeface="Times New Roman"/>
              </a:rPr>
              <a:t>отвечать </a:t>
            </a:r>
            <a:r>
              <a:rPr dirty="0" sz="2000" spc="-5">
                <a:latin typeface="Times New Roman"/>
                <a:cs typeface="Times New Roman"/>
              </a:rPr>
              <a:t>на </a:t>
            </a:r>
            <a:r>
              <a:rPr dirty="0" sz="2000" spc="5">
                <a:latin typeface="Times New Roman"/>
                <a:cs typeface="Times New Roman"/>
              </a:rPr>
              <a:t>вопросы </a:t>
            </a:r>
            <a:r>
              <a:rPr dirty="0" sz="2000" spc="-15">
                <a:latin typeface="Times New Roman"/>
                <a:cs typeface="Times New Roman"/>
              </a:rPr>
              <a:t>незнакомых </a:t>
            </a:r>
            <a:r>
              <a:rPr dirty="0" sz="2000" spc="-20">
                <a:latin typeface="Times New Roman"/>
                <a:cs typeface="Times New Roman"/>
              </a:rPr>
              <a:t>людей. </a:t>
            </a:r>
            <a:r>
              <a:rPr dirty="0" sz="2000">
                <a:latin typeface="Times New Roman"/>
                <a:cs typeface="Times New Roman"/>
              </a:rPr>
              <a:t>Выясняйте, </a:t>
            </a:r>
            <a:r>
              <a:rPr dirty="0" sz="2000" spc="-20">
                <a:latin typeface="Times New Roman"/>
                <a:cs typeface="Times New Roman"/>
              </a:rPr>
              <a:t>кто 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желает общаться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 </a:t>
            </a:r>
            <a:r>
              <a:rPr dirty="0" sz="2000" spc="-5">
                <a:latin typeface="Times New Roman"/>
                <a:cs typeface="Times New Roman"/>
              </a:rPr>
              <a:t>вами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откуда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вы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можете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быть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знакомы.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1824989" algn="l"/>
                <a:tab pos="2781935" algn="l"/>
                <a:tab pos="3115310" algn="l"/>
                <a:tab pos="3935729" algn="l"/>
                <a:tab pos="4937125" algn="l"/>
                <a:tab pos="6516370" algn="l"/>
              </a:tabLst>
            </a:pPr>
            <a:r>
              <a:rPr dirty="0" sz="2000" spc="-5">
                <a:latin typeface="Times New Roman"/>
                <a:cs typeface="Times New Roman"/>
              </a:rPr>
              <a:t>Огра</a:t>
            </a:r>
            <a:r>
              <a:rPr dirty="0" sz="2000" spc="-10">
                <a:latin typeface="Times New Roman"/>
                <a:cs typeface="Times New Roman"/>
              </a:rPr>
              <a:t>н</a:t>
            </a:r>
            <a:r>
              <a:rPr dirty="0" sz="2000" spc="-5">
                <a:latin typeface="Times New Roman"/>
                <a:cs typeface="Times New Roman"/>
              </a:rPr>
              <a:t>и</a:t>
            </a:r>
            <a:r>
              <a:rPr dirty="0" sz="2000" spc="-10">
                <a:latin typeface="Times New Roman"/>
                <a:cs typeface="Times New Roman"/>
              </a:rPr>
              <a:t>ч</a:t>
            </a:r>
            <a:r>
              <a:rPr dirty="0" sz="2000" spc="-75">
                <a:latin typeface="Times New Roman"/>
                <a:cs typeface="Times New Roman"/>
              </a:rPr>
              <a:t>ь</a:t>
            </a:r>
            <a:r>
              <a:rPr dirty="0" sz="2000">
                <a:latin typeface="Times New Roman"/>
                <a:cs typeface="Times New Roman"/>
              </a:rPr>
              <a:t>те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д</a:t>
            </a:r>
            <a:r>
              <a:rPr dirty="0" sz="2000" spc="50">
                <a:latin typeface="Times New Roman"/>
                <a:cs typeface="Times New Roman"/>
              </a:rPr>
              <a:t>о</a:t>
            </a:r>
            <a:r>
              <a:rPr dirty="0" sz="2000">
                <a:latin typeface="Times New Roman"/>
                <a:cs typeface="Times New Roman"/>
              </a:rPr>
              <a:t>с</a:t>
            </a:r>
            <a:r>
              <a:rPr dirty="0" sz="2000" spc="-30">
                <a:latin typeface="Times New Roman"/>
                <a:cs typeface="Times New Roman"/>
              </a:rPr>
              <a:t>т</a:t>
            </a:r>
            <a:r>
              <a:rPr dirty="0" sz="2000" spc="-10">
                <a:latin typeface="Times New Roman"/>
                <a:cs typeface="Times New Roman"/>
              </a:rPr>
              <a:t>у</a:t>
            </a:r>
            <a:r>
              <a:rPr dirty="0" sz="2000">
                <a:latin typeface="Times New Roman"/>
                <a:cs typeface="Times New Roman"/>
              </a:rPr>
              <a:t>п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к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с</a:t>
            </a:r>
            <a:r>
              <a:rPr dirty="0" sz="2000" spc="-30">
                <a:latin typeface="Times New Roman"/>
                <a:cs typeface="Times New Roman"/>
              </a:rPr>
              <a:t>в</a:t>
            </a:r>
            <a:r>
              <a:rPr dirty="0" sz="2000" spc="25">
                <a:latin typeface="Times New Roman"/>
                <a:cs typeface="Times New Roman"/>
              </a:rPr>
              <a:t>о</a:t>
            </a:r>
            <a:r>
              <a:rPr dirty="0" sz="2000">
                <a:latin typeface="Times New Roman"/>
                <a:cs typeface="Times New Roman"/>
              </a:rPr>
              <a:t>ей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л</a:t>
            </a:r>
            <a:r>
              <a:rPr dirty="0" sz="2000" spc="-15">
                <a:latin typeface="Times New Roman"/>
                <a:cs typeface="Times New Roman"/>
              </a:rPr>
              <a:t>и</a:t>
            </a:r>
            <a:r>
              <a:rPr dirty="0" sz="2000">
                <a:latin typeface="Times New Roman"/>
                <a:cs typeface="Times New Roman"/>
              </a:rPr>
              <a:t>ч</a:t>
            </a:r>
            <a:r>
              <a:rPr dirty="0" sz="2000" spc="-10">
                <a:latin typeface="Times New Roman"/>
                <a:cs typeface="Times New Roman"/>
              </a:rPr>
              <a:t>н</a:t>
            </a:r>
            <a:r>
              <a:rPr dirty="0" sz="2000">
                <a:latin typeface="Times New Roman"/>
                <a:cs typeface="Times New Roman"/>
              </a:rPr>
              <a:t>ой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">
                <a:latin typeface="Times New Roman"/>
                <a:cs typeface="Times New Roman"/>
              </a:rPr>
              <a:t>и</a:t>
            </a:r>
            <a:r>
              <a:rPr dirty="0" sz="2000" spc="-15">
                <a:latin typeface="Times New Roman"/>
                <a:cs typeface="Times New Roman"/>
              </a:rPr>
              <a:t>н</a:t>
            </a:r>
            <a:r>
              <a:rPr dirty="0" sz="2000">
                <a:latin typeface="Times New Roman"/>
                <a:cs typeface="Times New Roman"/>
              </a:rPr>
              <a:t>фо</a:t>
            </a:r>
            <a:r>
              <a:rPr dirty="0" sz="2000" spc="-30">
                <a:latin typeface="Times New Roman"/>
                <a:cs typeface="Times New Roman"/>
              </a:rPr>
              <a:t>р</a:t>
            </a:r>
            <a:r>
              <a:rPr dirty="0" sz="2000" spc="-10">
                <a:latin typeface="Times New Roman"/>
                <a:cs typeface="Times New Roman"/>
              </a:rPr>
              <a:t>м</a:t>
            </a:r>
            <a:r>
              <a:rPr dirty="0" sz="2000">
                <a:latin typeface="Times New Roman"/>
                <a:cs typeface="Times New Roman"/>
              </a:rPr>
              <a:t>а</a:t>
            </a:r>
            <a:r>
              <a:rPr dirty="0" sz="2000" spc="-10">
                <a:latin typeface="Times New Roman"/>
                <a:cs typeface="Times New Roman"/>
              </a:rPr>
              <a:t>ц</a:t>
            </a:r>
            <a:r>
              <a:rPr dirty="0" sz="2000">
                <a:latin typeface="Times New Roman"/>
                <a:cs typeface="Times New Roman"/>
              </a:rPr>
              <a:t>ии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(ф</a:t>
            </a:r>
            <a:r>
              <a:rPr dirty="0" sz="2000" spc="-25">
                <a:latin typeface="Times New Roman"/>
                <a:cs typeface="Times New Roman"/>
              </a:rPr>
              <a:t>о</a:t>
            </a:r>
            <a:r>
              <a:rPr dirty="0" sz="2000" spc="-40">
                <a:latin typeface="Times New Roman"/>
                <a:cs typeface="Times New Roman"/>
              </a:rPr>
              <a:t>т</a:t>
            </a:r>
            <a:r>
              <a:rPr dirty="0" sz="2000">
                <a:latin typeface="Times New Roman"/>
                <a:cs typeface="Times New Roman"/>
              </a:rPr>
              <a:t>огра</a:t>
            </a:r>
            <a:r>
              <a:rPr dirty="0" sz="2000" spc="-20">
                <a:latin typeface="Times New Roman"/>
                <a:cs typeface="Times New Roman"/>
              </a:rPr>
              <a:t>ф</a:t>
            </a:r>
            <a:r>
              <a:rPr dirty="0" sz="2000" spc="-5">
                <a:latin typeface="Times New Roman"/>
                <a:cs typeface="Times New Roman"/>
              </a:rPr>
              <a:t>иям,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latin typeface="Times New Roman"/>
                <a:cs typeface="Times New Roman"/>
              </a:rPr>
              <a:t>записям)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только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кругом </a:t>
            </a:r>
            <a:r>
              <a:rPr dirty="0" sz="2000" spc="-15">
                <a:latin typeface="Times New Roman"/>
                <a:cs typeface="Times New Roman"/>
              </a:rPr>
              <a:t>людей, </a:t>
            </a:r>
            <a:r>
              <a:rPr dirty="0" sz="2000" spc="-20">
                <a:latin typeface="Times New Roman"/>
                <a:cs typeface="Times New Roman"/>
              </a:rPr>
              <a:t>которых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вы </a:t>
            </a:r>
            <a:r>
              <a:rPr dirty="0" sz="2000" spc="-10">
                <a:latin typeface="Times New Roman"/>
                <a:cs typeface="Times New Roman"/>
              </a:rPr>
              <a:t>хорошо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знаете.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Не</a:t>
            </a:r>
            <a:r>
              <a:rPr dirty="0" sz="2000" spc="-5">
                <a:latin typeface="Times New Roman"/>
                <a:cs typeface="Times New Roman"/>
              </a:rPr>
              <a:t> откровенничайте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в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общедоступных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группах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на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форумах.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Знайте, </a:t>
            </a:r>
            <a:r>
              <a:rPr dirty="0" sz="2000" spc="-15">
                <a:latin typeface="Times New Roman"/>
                <a:cs typeface="Times New Roman"/>
              </a:rPr>
              <a:t>что </a:t>
            </a:r>
            <a:r>
              <a:rPr dirty="0" sz="2000" spc="-10">
                <a:latin typeface="Times New Roman"/>
                <a:cs typeface="Times New Roman"/>
              </a:rPr>
              <a:t>агитаторы привлекают </a:t>
            </a:r>
            <a:r>
              <a:rPr dirty="0" sz="2000" spc="-5">
                <a:latin typeface="Times New Roman"/>
                <a:cs typeface="Times New Roman"/>
              </a:rPr>
              <a:t>внимание </a:t>
            </a:r>
            <a:r>
              <a:rPr dirty="0" sz="2000" spc="-20">
                <a:latin typeface="Times New Roman"/>
                <a:cs typeface="Times New Roman"/>
              </a:rPr>
              <a:t>людей </a:t>
            </a:r>
            <a:r>
              <a:rPr dirty="0" sz="2000" spc="-5">
                <a:latin typeface="Times New Roman"/>
                <a:cs typeface="Times New Roman"/>
              </a:rPr>
              <a:t>темами, </a:t>
            </a:r>
            <a:r>
              <a:rPr dirty="0" sz="2000" spc="-25">
                <a:latin typeface="Times New Roman"/>
                <a:cs typeface="Times New Roman"/>
              </a:rPr>
              <a:t>которые 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вызывают </a:t>
            </a:r>
            <a:r>
              <a:rPr dirty="0" sz="2000" spc="-5">
                <a:latin typeface="Times New Roman"/>
                <a:cs typeface="Times New Roman"/>
              </a:rPr>
              <a:t>споры. </a:t>
            </a:r>
            <a:r>
              <a:rPr dirty="0" sz="2000">
                <a:latin typeface="Times New Roman"/>
                <a:cs typeface="Times New Roman"/>
              </a:rPr>
              <a:t>Далее </a:t>
            </a:r>
            <a:r>
              <a:rPr dirty="0" sz="2000" spc="-20">
                <a:latin typeface="Times New Roman"/>
                <a:cs typeface="Times New Roman"/>
              </a:rPr>
              <a:t>выходят </a:t>
            </a:r>
            <a:r>
              <a:rPr dirty="0" sz="2000" spc="-5">
                <a:latin typeface="Times New Roman"/>
                <a:cs typeface="Times New Roman"/>
              </a:rPr>
              <a:t>на связь </a:t>
            </a:r>
            <a:r>
              <a:rPr dirty="0" sz="2000">
                <a:latin typeface="Times New Roman"/>
                <a:cs typeface="Times New Roman"/>
              </a:rPr>
              <a:t>с </a:t>
            </a:r>
            <a:r>
              <a:rPr dirty="0" sz="2000" spc="-5">
                <a:latin typeface="Times New Roman"/>
                <a:cs typeface="Times New Roman"/>
              </a:rPr>
              <a:t>теми, </a:t>
            </a:r>
            <a:r>
              <a:rPr dirty="0" sz="2000" spc="-25">
                <a:latin typeface="Times New Roman"/>
                <a:cs typeface="Times New Roman"/>
              </a:rPr>
              <a:t>кто </a:t>
            </a:r>
            <a:r>
              <a:rPr dirty="0" sz="2000" spc="-5">
                <a:latin typeface="Times New Roman"/>
                <a:cs typeface="Times New Roman"/>
              </a:rPr>
              <a:t>принял участие </a:t>
            </a:r>
            <a:r>
              <a:rPr dirty="0" sz="2000">
                <a:latin typeface="Times New Roman"/>
                <a:cs typeface="Times New Roman"/>
              </a:rPr>
              <a:t>в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обсуждении,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стараются</a:t>
            </a:r>
            <a:r>
              <a:rPr dirty="0" sz="2000" spc="-5">
                <a:latin typeface="Times New Roman"/>
                <a:cs typeface="Times New Roman"/>
              </a:rPr>
              <a:t> переманить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в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свои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ряды.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sz="2000" spc="-45">
                <a:latin typeface="Times New Roman"/>
                <a:cs typeface="Times New Roman"/>
              </a:rPr>
              <a:t>Будьте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внимательны,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40">
                <a:latin typeface="Times New Roman"/>
                <a:cs typeface="Times New Roman"/>
              </a:rPr>
              <a:t>когда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к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вам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кто-то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проявляет</a:t>
            </a:r>
            <a:r>
              <a:rPr dirty="0" sz="2000" spc="-5">
                <a:latin typeface="Times New Roman"/>
                <a:cs typeface="Times New Roman"/>
              </a:rPr>
              <a:t> повышенный</a:t>
            </a:r>
            <a:r>
              <a:rPr dirty="0" sz="2000">
                <a:latin typeface="Times New Roman"/>
                <a:cs typeface="Times New Roman"/>
              </a:rPr>
              <a:t> и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настойчивый</a:t>
            </a:r>
            <a:r>
              <a:rPr dirty="0" sz="2000" spc="5">
                <a:latin typeface="Times New Roman"/>
                <a:cs typeface="Times New Roman"/>
              </a:rPr>
              <a:t> интерес.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1411" y="1370075"/>
            <a:ext cx="2964179" cy="39182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777" y="370713"/>
            <a:ext cx="771779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Знакомство</a:t>
            </a:r>
            <a:r>
              <a:rPr dirty="0" sz="32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3200" spc="-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Интернете</a:t>
            </a:r>
            <a:r>
              <a:rPr dirty="0" sz="32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протекает</a:t>
            </a:r>
            <a:r>
              <a:rPr dirty="0" sz="32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легче, </a:t>
            </a:r>
            <a:r>
              <a:rPr dirty="0" sz="3200" spc="-78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001F5F"/>
                </a:solidFill>
                <a:latin typeface="Times New Roman"/>
                <a:cs typeface="Times New Roman"/>
              </a:rPr>
              <a:t>потому</a:t>
            </a:r>
            <a:r>
              <a:rPr dirty="0" sz="32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dirty="0" sz="32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10" b="1">
                <a:solidFill>
                  <a:srgbClr val="001F5F"/>
                </a:solidFill>
                <a:latin typeface="Times New Roman"/>
                <a:cs typeface="Times New Roman"/>
              </a:rPr>
              <a:t>там</a:t>
            </a:r>
            <a:r>
              <a:rPr dirty="0" sz="32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001F5F"/>
                </a:solidFill>
                <a:latin typeface="Times New Roman"/>
                <a:cs typeface="Times New Roman"/>
              </a:rPr>
              <a:t>легче</a:t>
            </a:r>
            <a:r>
              <a:rPr dirty="0" sz="32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001F5F"/>
                </a:solidFill>
                <a:latin typeface="Times New Roman"/>
                <a:cs typeface="Times New Roman"/>
              </a:rPr>
              <a:t>притворяться.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599" y="1568576"/>
            <a:ext cx="961136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2000" spc="-5">
                <a:latin typeface="Times New Roman"/>
                <a:cs typeface="Times New Roman"/>
              </a:rPr>
              <a:t>Первичный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отбор</a:t>
            </a:r>
            <a:r>
              <a:rPr dirty="0" sz="2000" spc="-5">
                <a:latin typeface="Times New Roman"/>
                <a:cs typeface="Times New Roman"/>
              </a:rPr>
              <a:t> потенциальных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жертв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осуществляется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путем</a:t>
            </a:r>
            <a:r>
              <a:rPr dirty="0" sz="2000" spc="5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анализа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информации, </a:t>
            </a:r>
            <a:r>
              <a:rPr dirty="0" sz="2000" spc="-25">
                <a:latin typeface="Times New Roman"/>
                <a:cs typeface="Times New Roman"/>
              </a:rPr>
              <a:t>которую </a:t>
            </a:r>
            <a:r>
              <a:rPr dirty="0" sz="2000">
                <a:latin typeface="Times New Roman"/>
                <a:cs typeface="Times New Roman"/>
              </a:rPr>
              <a:t>вы </a:t>
            </a:r>
            <a:r>
              <a:rPr dirty="0" sz="2000" spc="-5">
                <a:latin typeface="Times New Roman"/>
                <a:cs typeface="Times New Roman"/>
              </a:rPr>
              <a:t>выкладываете на своих личных страничках </a:t>
            </a:r>
            <a:r>
              <a:rPr dirty="0" sz="2000">
                <a:latin typeface="Times New Roman"/>
                <a:cs typeface="Times New Roman"/>
              </a:rPr>
              <a:t>в социальных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сетях.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algn="just" marL="355600" marR="508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2000" spc="-5">
                <a:latin typeface="Times New Roman"/>
                <a:cs typeface="Times New Roman"/>
              </a:rPr>
              <a:t>Информация,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которую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вы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выкладываете</a:t>
            </a:r>
            <a:r>
              <a:rPr dirty="0" sz="2000">
                <a:latin typeface="Times New Roman"/>
                <a:cs typeface="Times New Roman"/>
              </a:rPr>
              <a:t> о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себе</a:t>
            </a:r>
            <a:r>
              <a:rPr dirty="0" sz="2000">
                <a:latin typeface="Times New Roman"/>
                <a:cs typeface="Times New Roman"/>
              </a:rPr>
              <a:t> в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Интернете,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ваше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участие</a:t>
            </a:r>
            <a:r>
              <a:rPr dirty="0" sz="2000">
                <a:latin typeface="Times New Roman"/>
                <a:cs typeface="Times New Roman"/>
              </a:rPr>
              <a:t> в 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обсуждениях </a:t>
            </a:r>
            <a:r>
              <a:rPr dirty="0" sz="2000">
                <a:latin typeface="Times New Roman"/>
                <a:cs typeface="Times New Roman"/>
              </a:rPr>
              <a:t>в </a:t>
            </a:r>
            <a:r>
              <a:rPr dirty="0" sz="2000" spc="-5">
                <a:latin typeface="Times New Roman"/>
                <a:cs typeface="Times New Roman"/>
              </a:rPr>
              <a:t>группах, </a:t>
            </a:r>
            <a:r>
              <a:rPr dirty="0" sz="2000" spc="-10">
                <a:latin typeface="Times New Roman"/>
                <a:cs typeface="Times New Roman"/>
              </a:rPr>
              <a:t>дают вербовщику </a:t>
            </a:r>
            <a:r>
              <a:rPr dirty="0" sz="2000" spc="-5">
                <a:latin typeface="Times New Roman"/>
                <a:cs typeface="Times New Roman"/>
              </a:rPr>
              <a:t>представление </a:t>
            </a:r>
            <a:r>
              <a:rPr dirty="0" sz="2000">
                <a:latin typeface="Times New Roman"/>
                <a:cs typeface="Times New Roman"/>
              </a:rPr>
              <a:t>о </a:t>
            </a:r>
            <a:r>
              <a:rPr dirty="0" sz="2000" spc="-5">
                <a:latin typeface="Times New Roman"/>
                <a:cs typeface="Times New Roman"/>
              </a:rPr>
              <a:t>ваших </a:t>
            </a:r>
            <a:r>
              <a:rPr dirty="0" sz="2000" spc="5">
                <a:latin typeface="Times New Roman"/>
                <a:cs typeface="Times New Roman"/>
              </a:rPr>
              <a:t>интересах, </a:t>
            </a:r>
            <a:r>
              <a:rPr dirty="0" sz="2000" spc="-15">
                <a:latin typeface="Times New Roman"/>
                <a:cs typeface="Times New Roman"/>
              </a:rPr>
              <a:t>круге 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общения,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ваших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комплексах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проблемах,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служат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реальной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базой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для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психоанализа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</a:t>
            </a:r>
            <a:r>
              <a:rPr dirty="0" sz="2000" spc="-5">
                <a:latin typeface="Times New Roman"/>
                <a:cs typeface="Times New Roman"/>
              </a:rPr>
              <a:t> выбора</a:t>
            </a:r>
            <a:r>
              <a:rPr dirty="0" sz="2000" spc="-20">
                <a:latin typeface="Times New Roman"/>
                <a:cs typeface="Times New Roman"/>
              </a:rPr>
              <a:t> подходящей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для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вербовки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личности.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" y="4262626"/>
            <a:ext cx="3721608" cy="24825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8944" y="548639"/>
            <a:ext cx="5615939" cy="63093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2179" y="548639"/>
            <a:ext cx="8412480" cy="63093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096" y="408254"/>
            <a:ext cx="50552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000000"/>
                </a:solidFill>
                <a:latin typeface="Calibri"/>
                <a:cs typeface="Calibri"/>
              </a:rPr>
              <a:t>Радикализация</a:t>
            </a:r>
            <a:r>
              <a:rPr dirty="0" sz="3600" spc="-1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личности </a:t>
            </a:r>
            <a:r>
              <a:rPr dirty="0" sz="3600" spc="-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20" b="1">
                <a:solidFill>
                  <a:srgbClr val="000000"/>
                </a:solidFill>
                <a:latin typeface="Calibri"/>
                <a:cs typeface="Calibri"/>
              </a:rPr>
              <a:t>происходит</a:t>
            </a:r>
            <a:r>
              <a:rPr dirty="0" sz="36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000000"/>
                </a:solidFill>
                <a:latin typeface="Calibri"/>
                <a:cs typeface="Calibri"/>
              </a:rPr>
              <a:t>постепенно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4293" y="6227470"/>
            <a:ext cx="389127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Times New Roman"/>
                <a:cs typeface="Times New Roman"/>
              </a:rPr>
              <a:t>Название работы: «Молодёжь против терроризма!", автор: Молоткова </a:t>
            </a:r>
            <a:r>
              <a:rPr dirty="0" sz="800">
                <a:latin typeface="Times New Roman"/>
                <a:cs typeface="Times New Roman"/>
              </a:rPr>
              <a:t>Гиляна </a:t>
            </a:r>
            <a:r>
              <a:rPr dirty="0" sz="800" spc="-5">
                <a:latin typeface="Times New Roman"/>
                <a:cs typeface="Times New Roman"/>
              </a:rPr>
              <a:t>Саналовна </a:t>
            </a:r>
            <a:r>
              <a:rPr dirty="0" sz="800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Всероссийский онлайн-фестиваль социального медиаконтента </a:t>
            </a:r>
            <a:r>
              <a:rPr dirty="0" sz="800" spc="-10">
                <a:latin typeface="Times New Roman"/>
                <a:cs typeface="Times New Roman"/>
              </a:rPr>
              <a:t>«Я </a:t>
            </a:r>
            <a:r>
              <a:rPr dirty="0" sz="800" spc="-5">
                <a:latin typeface="Times New Roman"/>
                <a:cs typeface="Times New Roman"/>
              </a:rPr>
              <a:t>против экстремизма </a:t>
            </a:r>
            <a:r>
              <a:rPr dirty="0" sz="800">
                <a:latin typeface="Times New Roman"/>
                <a:cs typeface="Times New Roman"/>
              </a:rPr>
              <a:t>и </a:t>
            </a:r>
            <a:r>
              <a:rPr dirty="0" sz="800" spc="5">
                <a:latin typeface="Times New Roman"/>
                <a:cs typeface="Times New Roman"/>
              </a:rPr>
              <a:t> </a:t>
            </a:r>
            <a:r>
              <a:rPr dirty="0" sz="800" spc="-5">
                <a:latin typeface="Times New Roman"/>
                <a:cs typeface="Times New Roman"/>
              </a:rPr>
              <a:t>терроризма»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6" y="504444"/>
            <a:ext cx="4224528" cy="56372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0975" rIns="0" bIns="0" rtlCol="0" vert="horz">
            <a:spAutoFit/>
          </a:bodyPr>
          <a:lstStyle/>
          <a:p>
            <a:pPr marL="4810760" indent="-287020">
              <a:lnSpc>
                <a:spcPct val="100000"/>
              </a:lnSpc>
              <a:spcBef>
                <a:spcPts val="1425"/>
              </a:spcBef>
              <a:buFont typeface="Arial MT"/>
              <a:buChar char="•"/>
              <a:tabLst>
                <a:tab pos="4810760" algn="l"/>
                <a:tab pos="4811395" algn="l"/>
              </a:tabLst>
            </a:pPr>
            <a:r>
              <a:rPr dirty="0" spc="-10" b="1">
                <a:latin typeface="Calibri"/>
                <a:cs typeface="Calibri"/>
              </a:rPr>
              <a:t>Отчуждение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spc="-5"/>
              <a:t>–</a:t>
            </a:r>
            <a:r>
              <a:rPr dirty="0" spc="15"/>
              <a:t> </a:t>
            </a:r>
            <a:r>
              <a:rPr dirty="0" spc="-10"/>
              <a:t>человек</a:t>
            </a:r>
            <a:r>
              <a:rPr dirty="0" spc="15"/>
              <a:t> </a:t>
            </a:r>
            <a:r>
              <a:rPr dirty="0" spc="-10"/>
              <a:t>меняет</a:t>
            </a:r>
            <a:r>
              <a:rPr dirty="0" spc="20"/>
              <a:t> </a:t>
            </a:r>
            <a:r>
              <a:rPr dirty="0" spc="-5"/>
              <a:t>круг</a:t>
            </a:r>
            <a:r>
              <a:rPr dirty="0"/>
              <a:t> </a:t>
            </a:r>
            <a:r>
              <a:rPr dirty="0" spc="-10"/>
              <a:t>общения,</a:t>
            </a:r>
            <a:r>
              <a:rPr dirty="0" spc="15"/>
              <a:t> </a:t>
            </a:r>
            <a:r>
              <a:rPr dirty="0" spc="-5"/>
              <a:t>стиль</a:t>
            </a:r>
          </a:p>
          <a:p>
            <a:pPr marL="4524375">
              <a:lnSpc>
                <a:spcPct val="100000"/>
              </a:lnSpc>
              <a:spcBef>
                <a:spcPts val="1320"/>
              </a:spcBef>
            </a:pPr>
            <a:r>
              <a:rPr dirty="0" spc="-20"/>
              <a:t>одежды,</a:t>
            </a:r>
            <a:r>
              <a:rPr dirty="0" spc="-5"/>
              <a:t> привычки.</a:t>
            </a:r>
          </a:p>
          <a:p>
            <a:pPr marL="4810760" indent="-28702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4810760" algn="l"/>
                <a:tab pos="4811395" algn="l"/>
              </a:tabLst>
            </a:pPr>
            <a:r>
              <a:rPr dirty="0" spc="-10" b="1">
                <a:latin typeface="Calibri"/>
                <a:cs typeface="Calibri"/>
              </a:rPr>
              <a:t>Фанатизм</a:t>
            </a:r>
            <a:r>
              <a:rPr dirty="0" spc="45" b="1">
                <a:latin typeface="Calibri"/>
                <a:cs typeface="Calibri"/>
              </a:rPr>
              <a:t> </a:t>
            </a:r>
            <a:r>
              <a:rPr dirty="0" spc="-5"/>
              <a:t>–</a:t>
            </a:r>
            <a:r>
              <a:rPr dirty="0" spc="5"/>
              <a:t> </a:t>
            </a:r>
            <a:r>
              <a:rPr dirty="0" spc="-10"/>
              <a:t>отключается</a:t>
            </a:r>
            <a:r>
              <a:rPr dirty="0" spc="20"/>
              <a:t> </a:t>
            </a:r>
            <a:r>
              <a:rPr dirty="0" spc="-10"/>
              <a:t>критическое</a:t>
            </a:r>
            <a:r>
              <a:rPr dirty="0" spc="45"/>
              <a:t> </a:t>
            </a:r>
            <a:r>
              <a:rPr dirty="0" spc="-10"/>
              <a:t>мышление,</a:t>
            </a:r>
          </a:p>
          <a:p>
            <a:pPr marL="4524375">
              <a:lnSpc>
                <a:spcPct val="100000"/>
              </a:lnSpc>
              <a:spcBef>
                <a:spcPts val="1320"/>
              </a:spcBef>
            </a:pPr>
            <a:r>
              <a:rPr dirty="0" spc="-10"/>
              <a:t>правдой</a:t>
            </a:r>
            <a:r>
              <a:rPr dirty="0" spc="5"/>
              <a:t> </a:t>
            </a:r>
            <a:r>
              <a:rPr dirty="0" spc="-5"/>
              <a:t>для</a:t>
            </a:r>
            <a:r>
              <a:rPr dirty="0" spc="10"/>
              <a:t> </a:t>
            </a:r>
            <a:r>
              <a:rPr dirty="0" spc="-15"/>
              <a:t>человека</a:t>
            </a:r>
            <a:r>
              <a:rPr dirty="0" spc="35"/>
              <a:t> </a:t>
            </a:r>
            <a:r>
              <a:rPr dirty="0" spc="-5"/>
              <a:t>становится</a:t>
            </a:r>
            <a:r>
              <a:rPr dirty="0" spc="-15"/>
              <a:t> </a:t>
            </a:r>
            <a:r>
              <a:rPr dirty="0" spc="-20"/>
              <a:t>только</a:t>
            </a:r>
            <a:r>
              <a:rPr dirty="0" spc="10"/>
              <a:t> </a:t>
            </a:r>
            <a:r>
              <a:rPr dirty="0" spc="-10"/>
              <a:t>то,</a:t>
            </a:r>
            <a:r>
              <a:rPr dirty="0" spc="10"/>
              <a:t> </a:t>
            </a:r>
            <a:r>
              <a:rPr dirty="0" spc="-10"/>
              <a:t>что</a:t>
            </a:r>
          </a:p>
          <a:p>
            <a:pPr marL="4524375">
              <a:lnSpc>
                <a:spcPct val="100000"/>
              </a:lnSpc>
              <a:spcBef>
                <a:spcPts val="1325"/>
              </a:spcBef>
            </a:pPr>
            <a:r>
              <a:rPr dirty="0" spc="-5"/>
              <a:t>доносит вербовщик,</a:t>
            </a:r>
            <a:r>
              <a:rPr dirty="0" spc="25"/>
              <a:t> </a:t>
            </a:r>
            <a:r>
              <a:rPr dirty="0" spc="-5"/>
              <a:t>все</a:t>
            </a:r>
            <a:r>
              <a:rPr dirty="0" spc="10"/>
              <a:t> </a:t>
            </a:r>
            <a:r>
              <a:rPr dirty="0" spc="-5"/>
              <a:t>остальное</a:t>
            </a:r>
            <a:r>
              <a:rPr dirty="0" spc="15"/>
              <a:t> </a:t>
            </a:r>
            <a:r>
              <a:rPr dirty="0" spc="-5"/>
              <a:t>считается</a:t>
            </a:r>
            <a:r>
              <a:rPr dirty="0" spc="10"/>
              <a:t> </a:t>
            </a:r>
            <a:r>
              <a:rPr dirty="0" spc="-10"/>
              <a:t>ложью.</a:t>
            </a:r>
          </a:p>
          <a:p>
            <a:pPr marL="4524375" marR="5080">
              <a:lnSpc>
                <a:spcPct val="150000"/>
              </a:lnSpc>
              <a:buFont typeface="Arial MT"/>
              <a:buChar char="•"/>
              <a:tabLst>
                <a:tab pos="4810760" algn="l"/>
                <a:tab pos="4811395" algn="l"/>
              </a:tabLst>
            </a:pPr>
            <a:r>
              <a:rPr dirty="0" spc="-5" b="1">
                <a:latin typeface="Calibri"/>
                <a:cs typeface="Calibri"/>
              </a:rPr>
              <a:t>Насильственный</a:t>
            </a:r>
            <a:r>
              <a:rPr dirty="0" spc="4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экстремизм</a:t>
            </a:r>
            <a:r>
              <a:rPr dirty="0" spc="30" b="1">
                <a:latin typeface="Calibri"/>
                <a:cs typeface="Calibri"/>
              </a:rPr>
              <a:t> </a:t>
            </a:r>
            <a:r>
              <a:rPr dirty="0" spc="-5"/>
              <a:t>– уровень,</a:t>
            </a:r>
            <a:r>
              <a:rPr dirty="0"/>
              <a:t> </a:t>
            </a:r>
            <a:r>
              <a:rPr dirty="0" spc="-5"/>
              <a:t>на</a:t>
            </a:r>
            <a:r>
              <a:rPr dirty="0"/>
              <a:t> </a:t>
            </a:r>
            <a:r>
              <a:rPr dirty="0" spc="-15"/>
              <a:t>котором </a:t>
            </a:r>
            <a:r>
              <a:rPr dirty="0" spc="-484"/>
              <a:t> </a:t>
            </a:r>
            <a:r>
              <a:rPr dirty="0" spc="-10"/>
              <a:t>человек</a:t>
            </a:r>
            <a:r>
              <a:rPr dirty="0" spc="35"/>
              <a:t> </a:t>
            </a:r>
            <a:r>
              <a:rPr dirty="0" spc="-5"/>
              <a:t>сам</a:t>
            </a:r>
            <a:r>
              <a:rPr dirty="0" spc="15"/>
              <a:t> </a:t>
            </a:r>
            <a:r>
              <a:rPr dirty="0" spc="-10"/>
              <a:t>пропагандирует</a:t>
            </a:r>
            <a:r>
              <a:rPr dirty="0" spc="35"/>
              <a:t> </a:t>
            </a:r>
            <a:r>
              <a:rPr dirty="0" spc="-10"/>
              <a:t>радикальные</a:t>
            </a:r>
            <a:r>
              <a:rPr dirty="0" spc="25"/>
              <a:t> </a:t>
            </a:r>
            <a:r>
              <a:rPr dirty="0" spc="-10"/>
              <a:t>идеи</a:t>
            </a:r>
            <a:r>
              <a:rPr dirty="0" spc="10"/>
              <a:t> </a:t>
            </a:r>
            <a:r>
              <a:rPr dirty="0" spc="-10"/>
              <a:t>либо </a:t>
            </a:r>
            <a:r>
              <a:rPr dirty="0" spc="-5"/>
              <a:t> совершает</a:t>
            </a:r>
            <a:r>
              <a:rPr dirty="0" spc="-10"/>
              <a:t> </a:t>
            </a:r>
            <a:r>
              <a:rPr dirty="0"/>
              <a:t>противоправные </a:t>
            </a:r>
            <a:r>
              <a:rPr dirty="0" spc="-10"/>
              <a:t>действия</a:t>
            </a:r>
            <a:r>
              <a:rPr dirty="0" spc="5"/>
              <a:t> </a:t>
            </a:r>
            <a:r>
              <a:rPr dirty="0" spc="-5"/>
              <a:t>из</a:t>
            </a:r>
            <a:r>
              <a:rPr dirty="0" spc="5"/>
              <a:t> </a:t>
            </a:r>
            <a:r>
              <a:rPr dirty="0" spc="-10"/>
              <a:t>религиозных </a:t>
            </a:r>
            <a:r>
              <a:rPr dirty="0" spc="-5"/>
              <a:t> соображений.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500" y="106678"/>
            <a:ext cx="9783445" cy="6751320"/>
            <a:chOff x="1714500" y="106678"/>
            <a:chExt cx="9783445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0" y="106678"/>
              <a:ext cx="9067800" cy="67513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82299" y="547904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4">
                  <a:moveTo>
                    <a:pt x="506898" y="0"/>
                  </a:moveTo>
                  <a:lnTo>
                    <a:pt x="208676" y="0"/>
                  </a:lnTo>
                  <a:lnTo>
                    <a:pt x="160769" y="5499"/>
                  </a:lnTo>
                  <a:lnTo>
                    <a:pt x="116823" y="21168"/>
                  </a:lnTo>
                  <a:lnTo>
                    <a:pt x="78081" y="45758"/>
                  </a:lnTo>
                  <a:lnTo>
                    <a:pt x="45784" y="78024"/>
                  </a:lnTo>
                  <a:lnTo>
                    <a:pt x="21177" y="116719"/>
                  </a:lnTo>
                  <a:lnTo>
                    <a:pt x="5501" y="160596"/>
                  </a:lnTo>
                  <a:lnTo>
                    <a:pt x="0" y="208408"/>
                  </a:lnTo>
                  <a:lnTo>
                    <a:pt x="0" y="506596"/>
                  </a:lnTo>
                  <a:lnTo>
                    <a:pt x="4828" y="551455"/>
                  </a:lnTo>
                  <a:lnTo>
                    <a:pt x="18631" y="592961"/>
                  </a:lnTo>
                  <a:lnTo>
                    <a:pt x="40386" y="630089"/>
                  </a:lnTo>
                  <a:lnTo>
                    <a:pt x="69071" y="661810"/>
                  </a:lnTo>
                  <a:lnTo>
                    <a:pt x="103663" y="687098"/>
                  </a:lnTo>
                  <a:lnTo>
                    <a:pt x="143139" y="704926"/>
                  </a:lnTo>
                  <a:lnTo>
                    <a:pt x="186477" y="714268"/>
                  </a:lnTo>
                  <a:lnTo>
                    <a:pt x="405282" y="536440"/>
                  </a:lnTo>
                  <a:lnTo>
                    <a:pt x="170690" y="536440"/>
                  </a:lnTo>
                  <a:lnTo>
                    <a:pt x="170690" y="451102"/>
                  </a:lnTo>
                  <a:lnTo>
                    <a:pt x="405282" y="260444"/>
                  </a:lnTo>
                  <a:lnTo>
                    <a:pt x="180065" y="260444"/>
                  </a:lnTo>
                  <a:lnTo>
                    <a:pt x="180065" y="178560"/>
                  </a:lnTo>
                  <a:lnTo>
                    <a:pt x="544639" y="178560"/>
                  </a:lnTo>
                  <a:lnTo>
                    <a:pt x="544639" y="264159"/>
                  </a:lnTo>
                  <a:lnTo>
                    <a:pt x="310303" y="454800"/>
                  </a:lnTo>
                  <a:lnTo>
                    <a:pt x="544639" y="454800"/>
                  </a:lnTo>
                  <a:lnTo>
                    <a:pt x="544639" y="540139"/>
                  </a:lnTo>
                  <a:lnTo>
                    <a:pt x="329045" y="715255"/>
                  </a:lnTo>
                  <a:lnTo>
                    <a:pt x="506899" y="715255"/>
                  </a:lnTo>
                  <a:lnTo>
                    <a:pt x="554730" y="709754"/>
                  </a:lnTo>
                  <a:lnTo>
                    <a:pt x="598648" y="694079"/>
                  </a:lnTo>
                  <a:lnTo>
                    <a:pt x="637398" y="669474"/>
                  </a:lnTo>
                  <a:lnTo>
                    <a:pt x="669722" y="637180"/>
                  </a:lnTo>
                  <a:lnTo>
                    <a:pt x="694366" y="598441"/>
                  </a:lnTo>
                  <a:lnTo>
                    <a:pt x="710074" y="554499"/>
                  </a:lnTo>
                  <a:lnTo>
                    <a:pt x="715589" y="506596"/>
                  </a:lnTo>
                  <a:lnTo>
                    <a:pt x="715588" y="208408"/>
                  </a:lnTo>
                  <a:lnTo>
                    <a:pt x="710073" y="160596"/>
                  </a:lnTo>
                  <a:lnTo>
                    <a:pt x="694366" y="116719"/>
                  </a:lnTo>
                  <a:lnTo>
                    <a:pt x="669722" y="78024"/>
                  </a:lnTo>
                  <a:lnTo>
                    <a:pt x="637397" y="45758"/>
                  </a:lnTo>
                  <a:lnTo>
                    <a:pt x="598647" y="21168"/>
                  </a:lnTo>
                  <a:lnTo>
                    <a:pt x="554729" y="5499"/>
                  </a:lnTo>
                  <a:lnTo>
                    <a:pt x="506898" y="0"/>
                  </a:lnTo>
                  <a:close/>
                </a:path>
              </a:pathLst>
            </a:custGeom>
            <a:solidFill>
              <a:srgbClr val="FF5E3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3035" y="1123264"/>
            <a:ext cx="743521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latin typeface="Calibri"/>
                <a:cs typeface="Calibri"/>
              </a:rPr>
              <a:t>Молодые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люди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зачастую </a:t>
            </a:r>
            <a:r>
              <a:rPr dirty="0" sz="3600" spc="-5" b="1">
                <a:latin typeface="Calibri"/>
                <a:cs typeface="Calibri"/>
              </a:rPr>
              <a:t>неспособны</a:t>
            </a:r>
            <a:endParaRPr sz="3600">
              <a:latin typeface="Calibri"/>
              <a:cs typeface="Calibri"/>
            </a:endParaRPr>
          </a:p>
          <a:p>
            <a:pPr marL="564515" marR="557530" indent="472440">
              <a:lnSpc>
                <a:spcPct val="100000"/>
              </a:lnSpc>
              <a:spcBef>
                <a:spcPts val="5"/>
              </a:spcBef>
            </a:pPr>
            <a:r>
              <a:rPr dirty="0" sz="3600" spc="-15">
                <a:latin typeface="Calibri"/>
                <a:cs typeface="Calibri"/>
              </a:rPr>
              <a:t>самостоятельно</a:t>
            </a:r>
            <a:r>
              <a:rPr dirty="0" sz="3600" spc="20">
                <a:latin typeface="Calibri"/>
                <a:cs typeface="Calibri"/>
              </a:rPr>
              <a:t> </a:t>
            </a:r>
            <a:r>
              <a:rPr dirty="0" sz="3600" spc="-5" b="1">
                <a:latin typeface="Calibri"/>
                <a:cs typeface="Calibri"/>
              </a:rPr>
              <a:t>разобрать</a:t>
            </a:r>
            <a:r>
              <a:rPr dirty="0" sz="3600" spc="-5">
                <a:latin typeface="Calibri"/>
                <a:cs typeface="Calibri"/>
              </a:rPr>
              <a:t>, 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25" b="1">
                <a:latin typeface="Calibri"/>
                <a:cs typeface="Calibri"/>
              </a:rPr>
              <a:t>какой</a:t>
            </a:r>
            <a:r>
              <a:rPr dirty="0" sz="3600" spc="-30" b="1">
                <a:latin typeface="Calibri"/>
                <a:cs typeface="Calibri"/>
              </a:rPr>
              <a:t> </a:t>
            </a:r>
            <a:r>
              <a:rPr dirty="0" sz="3600" spc="-15" b="1">
                <a:latin typeface="Calibri"/>
                <a:cs typeface="Calibri"/>
              </a:rPr>
              <a:t>контент</a:t>
            </a:r>
            <a:r>
              <a:rPr dirty="0" sz="3600" spc="-40" b="1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смотреть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 b="1">
                <a:latin typeface="Calibri"/>
                <a:cs typeface="Calibri"/>
              </a:rPr>
              <a:t>можно</a:t>
            </a:r>
            <a:r>
              <a:rPr dirty="0" sz="3600" spc="-10"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  <a:p>
            <a:pPr marL="2076450">
              <a:lnSpc>
                <a:spcPct val="100000"/>
              </a:lnSpc>
            </a:pPr>
            <a:r>
              <a:rPr dirty="0" sz="3600">
                <a:latin typeface="Calibri"/>
                <a:cs typeface="Calibri"/>
              </a:rPr>
              <a:t>а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какой</a:t>
            </a:r>
            <a:r>
              <a:rPr dirty="0" sz="3600">
                <a:latin typeface="Calibri"/>
                <a:cs typeface="Calibri"/>
              </a:rPr>
              <a:t> –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5" b="1">
                <a:latin typeface="Calibri"/>
                <a:cs typeface="Calibri"/>
              </a:rPr>
              <a:t>нельзя</a:t>
            </a:r>
            <a:r>
              <a:rPr dirty="0" sz="3600" spc="-15">
                <a:latin typeface="Calibri"/>
                <a:cs typeface="Calibri"/>
              </a:rPr>
              <a:t>!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4047" y="5216652"/>
            <a:ext cx="1421891" cy="14218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3468" y="5269991"/>
            <a:ext cx="1254591" cy="13792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64" y="5225796"/>
            <a:ext cx="1403604" cy="14036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21111" y="4919471"/>
            <a:ext cx="1165859" cy="16931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1331" y="5225796"/>
            <a:ext cx="1376172" cy="137921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9540" y="720851"/>
            <a:ext cx="6724015" cy="1594485"/>
          </a:xfrm>
          <a:custGeom>
            <a:avLst/>
            <a:gdLst/>
            <a:ahLst/>
            <a:cxnLst/>
            <a:rect l="l" t="t" r="r" b="b"/>
            <a:pathLst>
              <a:path w="6724015" h="1594485">
                <a:moveTo>
                  <a:pt x="6723888" y="0"/>
                </a:moveTo>
                <a:lnTo>
                  <a:pt x="0" y="0"/>
                </a:lnTo>
                <a:lnTo>
                  <a:pt x="0" y="1594103"/>
                </a:lnTo>
                <a:lnTo>
                  <a:pt x="6723888" y="1594103"/>
                </a:lnTo>
                <a:lnTo>
                  <a:pt x="67238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1014" algn="l"/>
                <a:tab pos="3688715" algn="l"/>
                <a:tab pos="5532755" algn="l"/>
              </a:tabLst>
            </a:pPr>
            <a:r>
              <a:rPr dirty="0" spc="-10"/>
              <a:t>Ф</a:t>
            </a:r>
            <a:r>
              <a:rPr dirty="0" spc="15"/>
              <a:t>а</a:t>
            </a:r>
            <a:r>
              <a:rPr dirty="0" spc="-10"/>
              <a:t>л</a:t>
            </a:r>
            <a:r>
              <a:rPr dirty="0" spc="-15"/>
              <a:t>ь</a:t>
            </a:r>
            <a:r>
              <a:rPr dirty="0" spc="-5"/>
              <a:t>ш</a:t>
            </a:r>
            <a:r>
              <a:rPr dirty="0" spc="5"/>
              <a:t>и</a:t>
            </a:r>
            <a:r>
              <a:rPr dirty="0" spc="-10"/>
              <a:t>вы</a:t>
            </a:r>
            <a:r>
              <a:rPr dirty="0" spc="-5"/>
              <a:t>е</a:t>
            </a:r>
            <a:r>
              <a:rPr dirty="0"/>
              <a:t>	</a:t>
            </a:r>
            <a:r>
              <a:rPr dirty="0" spc="-5"/>
              <a:t>(п</a:t>
            </a:r>
            <a:r>
              <a:rPr dirty="0" spc="-60"/>
              <a:t>о</a:t>
            </a:r>
            <a:r>
              <a:rPr dirty="0" spc="-5"/>
              <a:t>ддель</a:t>
            </a:r>
            <a:r>
              <a:rPr dirty="0"/>
              <a:t>н</a:t>
            </a:r>
            <a:r>
              <a:rPr dirty="0" spc="-5"/>
              <a:t>ые,</a:t>
            </a:r>
            <a:r>
              <a:rPr dirty="0"/>
              <a:t>	</a:t>
            </a:r>
            <a:r>
              <a:rPr dirty="0" spc="-5"/>
              <a:t>«фей</a:t>
            </a:r>
            <a:r>
              <a:rPr dirty="0" spc="-105"/>
              <a:t>к</a:t>
            </a:r>
            <a:r>
              <a:rPr dirty="0" spc="-5"/>
              <a:t>овые</a:t>
            </a:r>
            <a:r>
              <a:rPr dirty="0" spc="-15"/>
              <a:t>»</a:t>
            </a:r>
            <a:r>
              <a:rPr dirty="0" spc="-5"/>
              <a:t>,</a:t>
            </a:r>
            <a:r>
              <a:rPr dirty="0"/>
              <a:t>	</a:t>
            </a:r>
            <a:r>
              <a:rPr dirty="0" spc="-10"/>
              <a:t>л</a:t>
            </a:r>
            <a:r>
              <a:rPr dirty="0" spc="-55"/>
              <a:t>о</a:t>
            </a:r>
            <a:r>
              <a:rPr dirty="0" spc="-5"/>
              <a:t>жные)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8279" y="887094"/>
            <a:ext cx="65652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F1F1F1"/>
                </a:solidFill>
                <a:latin typeface="Times New Roman"/>
                <a:cs typeface="Times New Roman"/>
              </a:rPr>
              <a:t>новости</a:t>
            </a:r>
            <a:r>
              <a:rPr dirty="0" sz="2200" spc="8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1F1F1"/>
                </a:solidFill>
                <a:latin typeface="Times New Roman"/>
                <a:cs typeface="Times New Roman"/>
              </a:rPr>
              <a:t>-</a:t>
            </a:r>
            <a:r>
              <a:rPr dirty="0" sz="2200" spc="8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информационная</a:t>
            </a:r>
            <a:r>
              <a:rPr dirty="0" sz="2000" spc="4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мистификация</a:t>
            </a:r>
            <a:r>
              <a:rPr dirty="0" sz="2000" spc="4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или</a:t>
            </a:r>
            <a:r>
              <a:rPr dirty="0" sz="2000" spc="3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намеренное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279" y="1129411"/>
            <a:ext cx="6567805" cy="971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  <a:tabLst>
                <a:tab pos="2014855" algn="l"/>
                <a:tab pos="3881754" algn="l"/>
                <a:tab pos="4156710" algn="l"/>
                <a:tab pos="5615305" algn="l"/>
                <a:tab pos="6417310" algn="l"/>
              </a:tabLst>
            </a:pP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распр</a:t>
            </a:r>
            <a:r>
              <a:rPr dirty="0" sz="2000" spc="55">
                <a:solidFill>
                  <a:srgbClr val="F1F1F1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с</a:t>
            </a:r>
            <a:r>
              <a:rPr dirty="0" sz="2000" spc="5">
                <a:solidFill>
                  <a:srgbClr val="F1F1F1"/>
                </a:solidFill>
                <a:latin typeface="Times New Roman"/>
                <a:cs typeface="Times New Roman"/>
              </a:rPr>
              <a:t>т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ран</a:t>
            </a:r>
            <a:r>
              <a:rPr dirty="0" sz="2000" spc="-15">
                <a:solidFill>
                  <a:srgbClr val="F1F1F1"/>
                </a:solidFill>
                <a:latin typeface="Times New Roman"/>
                <a:cs typeface="Times New Roman"/>
              </a:rPr>
              <a:t>е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н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д</a:t>
            </a:r>
            <a:r>
              <a:rPr dirty="0" sz="2000" spc="20">
                <a:solidFill>
                  <a:srgbClr val="F1F1F1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зи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н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фо</a:t>
            </a:r>
            <a:r>
              <a:rPr dirty="0" sz="2000" spc="-30">
                <a:solidFill>
                  <a:srgbClr val="F1F1F1"/>
                </a:solidFill>
                <a:latin typeface="Times New Roman"/>
                <a:cs typeface="Times New Roman"/>
              </a:rPr>
              <a:t>р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м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ац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в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с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о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ци</a:t>
            </a:r>
            <a:r>
              <a:rPr dirty="0" sz="2000" spc="10">
                <a:solidFill>
                  <a:srgbClr val="F1F1F1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ль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н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ы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м</a:t>
            </a:r>
            <a:r>
              <a:rPr dirty="0" sz="2000" spc="-35">
                <a:solidFill>
                  <a:srgbClr val="F1F1F1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диа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традиционных</a:t>
            </a:r>
            <a:r>
              <a:rPr dirty="0" sz="2000" spc="23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СМИ</a:t>
            </a:r>
            <a:r>
              <a:rPr dirty="0" sz="2000" spc="23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с</a:t>
            </a:r>
            <a:r>
              <a:rPr dirty="0" sz="2000" spc="229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целью</a:t>
            </a:r>
            <a:r>
              <a:rPr dirty="0" sz="2000" spc="229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введения</a:t>
            </a:r>
            <a:r>
              <a:rPr dirty="0" sz="2000" spc="235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в</a:t>
            </a:r>
            <a:r>
              <a:rPr dirty="0" sz="2000" spc="229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заблуждение,</a:t>
            </a:r>
            <a:r>
              <a:rPr dirty="0" sz="2000" spc="229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для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  <a:tabLst>
                <a:tab pos="690245" algn="l"/>
                <a:tab pos="1569720" algn="l"/>
                <a:tab pos="2792095" algn="l"/>
                <a:tab pos="4366895" algn="l"/>
                <a:tab pos="4984115" algn="l"/>
              </a:tabLst>
            </a:pPr>
            <a:r>
              <a:rPr dirty="0" sz="2000" spc="-20">
                <a:solidFill>
                  <a:srgbClr val="F1F1F1"/>
                </a:solidFill>
                <a:latin typeface="Times New Roman"/>
                <a:cs typeface="Times New Roman"/>
              </a:rPr>
              <a:t>того	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чтобы	получить	</a:t>
            </a:r>
            <a:r>
              <a:rPr dirty="0" sz="2000" spc="-10">
                <a:solidFill>
                  <a:srgbClr val="F1F1F1"/>
                </a:solidFill>
                <a:latin typeface="Times New Roman"/>
                <a:cs typeface="Times New Roman"/>
              </a:rPr>
              <a:t>финансовую	</a:t>
            </a:r>
            <a:r>
              <a:rPr dirty="0" sz="2000">
                <a:solidFill>
                  <a:srgbClr val="F1F1F1"/>
                </a:solidFill>
                <a:latin typeface="Times New Roman"/>
                <a:cs typeface="Times New Roman"/>
              </a:rPr>
              <a:t>или	</a:t>
            </a:r>
            <a:r>
              <a:rPr dirty="0" sz="2000" spc="-5">
                <a:solidFill>
                  <a:srgbClr val="F1F1F1"/>
                </a:solidFill>
                <a:latin typeface="Times New Roman"/>
                <a:cs typeface="Times New Roman"/>
              </a:rPr>
              <a:t>политическую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39"/>
              </a:lnSpc>
            </a:pPr>
            <a:r>
              <a:rPr dirty="0" sz="2000" spc="-50">
                <a:solidFill>
                  <a:srgbClr val="F1F1F1"/>
                </a:solidFill>
                <a:latin typeface="Times New Roman"/>
                <a:cs typeface="Times New Roman"/>
              </a:rPr>
              <a:t>выгоду.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45051" cy="23164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3451" y="2520695"/>
            <a:ext cx="7360920" cy="414223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61" y="934592"/>
            <a:ext cx="32435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ФЕЙК</a:t>
            </a:r>
            <a:r>
              <a:rPr dirty="0" sz="18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</a:rPr>
              <a:t>о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Коронавирусе,</a:t>
            </a:r>
            <a:r>
              <a:rPr dirty="0" sz="1800" spc="-60">
                <a:solidFill>
                  <a:srgbClr val="000000"/>
                </a:solidFill>
              </a:rPr>
              <a:t> </a:t>
            </a:r>
            <a:r>
              <a:rPr dirty="0" sz="1800" spc="-25">
                <a:solidFill>
                  <a:srgbClr val="000000"/>
                </a:solidFill>
              </a:rPr>
              <a:t>который </a:t>
            </a:r>
            <a:r>
              <a:rPr dirty="0" sz="1800" spc="-434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распространяют неизвестные в </a:t>
            </a:r>
            <a:r>
              <a:rPr dirty="0" sz="1800" spc="5">
                <a:solidFill>
                  <a:srgbClr val="000000"/>
                </a:solidFill>
              </a:rPr>
              <a:t> мессенждерах.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32623" y="5420055"/>
            <a:ext cx="30587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ФЕЙК: </a:t>
            </a:r>
            <a:r>
              <a:rPr dirty="0" sz="1800" spc="-20">
                <a:latin typeface="Times New Roman"/>
                <a:cs typeface="Times New Roman"/>
              </a:rPr>
              <a:t>студенты </a:t>
            </a:r>
            <a:r>
              <a:rPr dirty="0" sz="1800" spc="-10">
                <a:latin typeface="Times New Roman"/>
                <a:cs typeface="Times New Roman"/>
              </a:rPr>
              <a:t>дневного 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отделения </a:t>
            </a:r>
            <a:r>
              <a:rPr dirty="0" sz="1800" spc="-15">
                <a:latin typeface="Times New Roman"/>
                <a:cs typeface="Times New Roman"/>
              </a:rPr>
              <a:t>подлежат </a:t>
            </a:r>
            <a:r>
              <a:rPr dirty="0" sz="1800" spc="-5">
                <a:latin typeface="Times New Roman"/>
                <a:cs typeface="Times New Roman"/>
              </a:rPr>
              <a:t>частичной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мобилизации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8019" y="382524"/>
            <a:ext cx="3614166" cy="49110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172" y="2170176"/>
            <a:ext cx="5693663" cy="379018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293" y="559688"/>
            <a:ext cx="49822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«Украинский</a:t>
            </a:r>
            <a:r>
              <a:rPr dirty="0" sz="28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0000"/>
                </a:solidFill>
                <a:latin typeface="Calibri"/>
                <a:cs typeface="Calibri"/>
              </a:rPr>
              <a:t>конфликт»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фейки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9111" y="1263396"/>
            <a:ext cx="8113776" cy="54041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59688"/>
            <a:ext cx="49822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latin typeface="Calibri"/>
                <a:cs typeface="Calibri"/>
              </a:rPr>
              <a:t>«Украинский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конфликт»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фейки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4293" y="1315973"/>
            <a:ext cx="10932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Итальянская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газета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выдала </a:t>
            </a:r>
            <a:r>
              <a:rPr dirty="0" sz="1800" spc="-5">
                <a:latin typeface="Calibri"/>
                <a:cs typeface="Calibri"/>
              </a:rPr>
              <a:t>погибших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после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удара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ВСУ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«Точкой-У»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жителям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Донецка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как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за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снимок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из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Киева.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676" y="1758695"/>
            <a:ext cx="4184904" cy="49667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59688"/>
            <a:ext cx="49822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latin typeface="Calibri"/>
                <a:cs typeface="Calibri"/>
              </a:rPr>
              <a:t>«Украинский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конфликт»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фейки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4293" y="1315973"/>
            <a:ext cx="11015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«Русский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танк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Leopard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2А</a:t>
            </a:r>
            <a:r>
              <a:rPr dirty="0" sz="1800" spc="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окутывает</a:t>
            </a:r>
            <a:r>
              <a:rPr dirty="0" sz="1800" spc="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пламя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после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прямого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попадания</a:t>
            </a:r>
            <a:r>
              <a:rPr dirty="0" sz="1800" spc="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украинской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ракеты</a:t>
            </a:r>
            <a:r>
              <a:rPr dirty="0" sz="1800" spc="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у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Запорожья»</a:t>
            </a:r>
            <a:r>
              <a:rPr dirty="0" sz="1800" spc="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</a:t>
            </a:r>
            <a:r>
              <a:rPr dirty="0" sz="1800" spc="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The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Sun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(Британская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газета).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0" y="2080260"/>
            <a:ext cx="3060191" cy="463753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38928" y="1821179"/>
            <a:ext cx="7053580" cy="5036820"/>
            <a:chOff x="5138928" y="1821179"/>
            <a:chExt cx="7053580" cy="50368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5808" y="1821179"/>
              <a:ext cx="4806696" cy="2478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928" y="4262627"/>
              <a:ext cx="7053072" cy="25953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559688"/>
            <a:ext cx="49822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latin typeface="Calibri"/>
                <a:cs typeface="Calibri"/>
              </a:rPr>
              <a:t>«Украинский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конфликт»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и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фейки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4293" y="1315973"/>
            <a:ext cx="1101471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-15">
                <a:latin typeface="Calibri"/>
                <a:cs typeface="Calibri"/>
              </a:rPr>
              <a:t>ролике </a:t>
            </a:r>
            <a:r>
              <a:rPr dirty="0" sz="1800" spc="-10">
                <a:latin typeface="Calibri"/>
                <a:cs typeface="Calibri"/>
              </a:rPr>
              <a:t>хорошо </a:t>
            </a:r>
            <a:r>
              <a:rPr dirty="0" sz="1800">
                <a:latin typeface="Calibri"/>
                <a:cs typeface="Calibri"/>
              </a:rPr>
              <a:t>видно, </a:t>
            </a:r>
            <a:r>
              <a:rPr dirty="0" sz="1800" spc="-10">
                <a:latin typeface="Calibri"/>
                <a:cs typeface="Calibri"/>
              </a:rPr>
              <a:t>что </a:t>
            </a:r>
            <a:r>
              <a:rPr dirty="0" sz="1800" spc="-5">
                <a:latin typeface="Calibri"/>
                <a:cs typeface="Calibri"/>
              </a:rPr>
              <a:t>для </a:t>
            </a:r>
            <a:r>
              <a:rPr dirty="0" sz="1800" spc="-20">
                <a:latin typeface="Calibri"/>
                <a:cs typeface="Calibri"/>
              </a:rPr>
              <a:t>удара </a:t>
            </a:r>
            <a:r>
              <a:rPr dirty="0" sz="1800" spc="-5">
                <a:latin typeface="Calibri"/>
                <a:cs typeface="Calibri"/>
              </a:rPr>
              <a:t>по танку </a:t>
            </a:r>
            <a:r>
              <a:rPr dirty="0" sz="1800" spc="-10">
                <a:latin typeface="Calibri"/>
                <a:cs typeface="Calibri"/>
              </a:rPr>
              <a:t>используется </a:t>
            </a:r>
            <a:r>
              <a:rPr dirty="0" sz="1800" spc="-5">
                <a:latin typeface="Calibri"/>
                <a:cs typeface="Calibri"/>
              </a:rPr>
              <a:t>«Ланцет-3», </a:t>
            </a:r>
            <a:r>
              <a:rPr dirty="0" sz="1800">
                <a:latin typeface="Calibri"/>
                <a:cs typeface="Calibri"/>
              </a:rPr>
              <a:t>видны </a:t>
            </a:r>
            <a:r>
              <a:rPr dirty="0" sz="1800" spc="-5">
                <a:latin typeface="Calibri"/>
                <a:cs typeface="Calibri"/>
              </a:rPr>
              <a:t>характерная </a:t>
            </a:r>
            <a:r>
              <a:rPr dirty="0" sz="1800">
                <a:latin typeface="Calibri"/>
                <a:cs typeface="Calibri"/>
              </a:rPr>
              <a:t>для </a:t>
            </a:r>
            <a:r>
              <a:rPr dirty="0" sz="1800" spc="-20">
                <a:latin typeface="Calibri"/>
                <a:cs typeface="Calibri"/>
              </a:rPr>
              <a:t>этого </a:t>
            </a:r>
            <a:r>
              <a:rPr dirty="0" sz="1800" spc="-5">
                <a:latin typeface="Calibri"/>
                <a:cs typeface="Calibri"/>
              </a:rPr>
              <a:t>дрона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разметка</a:t>
            </a:r>
            <a:r>
              <a:rPr dirty="0" sz="1800" spc="-5">
                <a:latin typeface="Calibri"/>
                <a:cs typeface="Calibri"/>
              </a:rPr>
              <a:t> системы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наведения,</a:t>
            </a:r>
            <a:r>
              <a:rPr dirty="0" sz="1800">
                <a:latin typeface="Calibri"/>
                <a:cs typeface="Calibri"/>
              </a:rPr>
              <a:t> а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также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Х-образное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крыло,</a:t>
            </a:r>
            <a:r>
              <a:rPr dirty="0" sz="1800" spc="5">
                <a:latin typeface="Calibri"/>
                <a:cs typeface="Calibri"/>
              </a:rPr>
              <a:t> по </a:t>
            </a:r>
            <a:r>
              <a:rPr dirty="0" sz="1800" spc="-15">
                <a:latin typeface="Calibri"/>
                <a:cs typeface="Calibri"/>
              </a:rPr>
              <a:t>которому</a:t>
            </a:r>
            <a:r>
              <a:rPr dirty="0" sz="1800" spc="-10">
                <a:latin typeface="Calibri"/>
                <a:cs typeface="Calibri"/>
              </a:rPr>
              <a:t> «Изделие</a:t>
            </a:r>
            <a:r>
              <a:rPr dirty="0" sz="1800" spc="-5">
                <a:latin typeface="Calibri"/>
                <a:cs typeface="Calibri"/>
              </a:rPr>
              <a:t> 52»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можно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безошибочно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опознать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на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любом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видео.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3764" y="2322576"/>
            <a:ext cx="6941819" cy="39044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788" y="24382"/>
            <a:ext cx="5737860" cy="683361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1076" y="760476"/>
            <a:ext cx="8916670" cy="5411470"/>
            <a:chOff x="1751076" y="760476"/>
            <a:chExt cx="8916670" cy="5411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076" y="760476"/>
              <a:ext cx="4505706" cy="36583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6876" y="1751076"/>
              <a:ext cx="4420361" cy="442036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967219" y="703834"/>
            <a:ext cx="29813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ФЕЙК:</a:t>
            </a:r>
            <a:endParaRPr sz="18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Принц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Уильям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показал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толпе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средний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палец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5148" y="4819269"/>
            <a:ext cx="24149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ФЕЙК: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Львица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откусила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голову</a:t>
            </a:r>
            <a:endParaRPr sz="18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</a:pP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львенка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27575" y="246379"/>
            <a:ext cx="21075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Оптическая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иллюзия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457950" y="6328359"/>
            <a:ext cx="41535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Правда: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Принц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Уильям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представлял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третьего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ребенка.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316" y="408254"/>
            <a:ext cx="7582534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95270" algn="l"/>
                <a:tab pos="3426460" algn="l"/>
                <a:tab pos="5965825" algn="l"/>
              </a:tabLs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Э</a:t>
            </a:r>
            <a:r>
              <a:rPr dirty="0" sz="3600" spc="-55" b="1">
                <a:solidFill>
                  <a:srgbClr val="000000"/>
                </a:solidFill>
                <a:latin typeface="Calibri"/>
                <a:cs typeface="Calibri"/>
              </a:rPr>
              <a:t>к</a:t>
            </a:r>
            <a:r>
              <a:rPr dirty="0" sz="3600" spc="-5" b="1">
                <a:solidFill>
                  <a:srgbClr val="000000"/>
                </a:solidFill>
                <a:latin typeface="Calibri"/>
                <a:cs typeface="Calibri"/>
              </a:rPr>
              <a:t>стр</a:t>
            </a:r>
            <a:r>
              <a:rPr dirty="0" sz="3600" spc="-35" b="1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dirty="0" sz="3600" spc="-5" b="1">
                <a:solidFill>
                  <a:srgbClr val="000000"/>
                </a:solidFill>
                <a:latin typeface="Calibri"/>
                <a:cs typeface="Calibri"/>
              </a:rPr>
              <a:t>миз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м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dirty="0" sz="3600" spc="-25" b="1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dirty="0" sz="3600" spc="-5" b="1">
                <a:solidFill>
                  <a:srgbClr val="000000"/>
                </a:solidFill>
                <a:latin typeface="Calibri"/>
                <a:cs typeface="Calibri"/>
              </a:rPr>
              <a:t>ерр</a:t>
            </a:r>
            <a:r>
              <a:rPr dirty="0" sz="3600" spc="-15" b="1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ризм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ак</a:t>
            </a:r>
            <a:r>
              <a:rPr dirty="0" sz="3600" spc="-10" b="1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3600" spc="-25" b="1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dirty="0" sz="3600" spc="-5" b="1">
                <a:solidFill>
                  <a:srgbClr val="000000"/>
                </a:solidFill>
                <a:latin typeface="Calibri"/>
                <a:cs typeface="Calibri"/>
              </a:rPr>
              <a:t>но  </a:t>
            </a:r>
            <a:r>
              <a:rPr dirty="0" sz="3600" spc="-5" b="1">
                <a:solidFill>
                  <a:srgbClr val="000000"/>
                </a:solidFill>
                <a:latin typeface="Calibri"/>
                <a:cs typeface="Calibri"/>
              </a:rPr>
              <a:t>распространяются</a:t>
            </a:r>
            <a:r>
              <a:rPr dirty="0" sz="36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dirty="0" sz="3600" spc="-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000000"/>
                </a:solidFill>
                <a:latin typeface="Calibri"/>
                <a:cs typeface="Calibri"/>
              </a:rPr>
              <a:t>виде</a:t>
            </a:r>
            <a:r>
              <a:rPr dirty="0" sz="36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-15" b="1">
                <a:solidFill>
                  <a:srgbClr val="000000"/>
                </a:solidFill>
                <a:latin typeface="Calibri"/>
                <a:cs typeface="Calibri"/>
              </a:rPr>
              <a:t>идеологии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59" y="2587751"/>
            <a:ext cx="3678936" cy="27553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248" y="2587751"/>
            <a:ext cx="4119372" cy="27553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9264" y="2587751"/>
            <a:ext cx="3264408" cy="27553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736" y="548640"/>
            <a:ext cx="9214104" cy="567080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81173" y="6303365"/>
            <a:ext cx="77082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Американские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морпехи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дают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воду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иракскому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солдату,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марта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2003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г.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5016" y="3572254"/>
            <a:ext cx="6146291" cy="322325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5016" y="114300"/>
            <a:ext cx="6146291" cy="66812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1938" y="174447"/>
            <a:ext cx="695960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0000"/>
                </a:solidFill>
                <a:latin typeface="Times New Roman"/>
                <a:cs typeface="Times New Roman"/>
              </a:rPr>
              <a:t>КАК</a:t>
            </a:r>
            <a:r>
              <a:rPr dirty="0" sz="2400" spc="-2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0000"/>
                </a:solidFill>
                <a:latin typeface="Times New Roman"/>
                <a:cs typeface="Times New Roman"/>
              </a:rPr>
              <a:t>ОПРЕДЕЛИТЬ</a:t>
            </a:r>
            <a:r>
              <a:rPr dirty="0" sz="2400" spc="-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5" b="1">
                <a:solidFill>
                  <a:srgbClr val="C00000"/>
                </a:solidFill>
                <a:latin typeface="Times New Roman"/>
                <a:cs typeface="Times New Roman"/>
              </a:rPr>
              <a:t>ФАЛЬШИВУЮ</a:t>
            </a:r>
            <a:r>
              <a:rPr dirty="0" sz="24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imes New Roman"/>
                <a:cs typeface="Times New Roman"/>
              </a:rPr>
              <a:t>НОВОСТЬ?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733800"/>
            <a:ext cx="1219200" cy="1219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05000" y="838200"/>
            <a:ext cx="1600200" cy="2597150"/>
            <a:chOff x="1905000" y="838200"/>
            <a:chExt cx="1600200" cy="25971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838200"/>
              <a:ext cx="1447800" cy="1447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0" y="2286000"/>
              <a:ext cx="1143000" cy="114909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3490" y="5126735"/>
            <a:ext cx="1246909" cy="10454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91600" y="914400"/>
            <a:ext cx="1075944" cy="1143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58489" y="935482"/>
            <a:ext cx="2598420" cy="2296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50545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ИЗУЧИТЕ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ИСТОЧНИК</a:t>
            </a:r>
            <a:endParaRPr sz="1400">
              <a:latin typeface="Calibri"/>
              <a:cs typeface="Calibri"/>
            </a:endParaRPr>
          </a:p>
          <a:p>
            <a:pPr algn="ctr" marL="347980" marR="264160" indent="63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Перейдите </a:t>
            </a:r>
            <a:r>
              <a:rPr dirty="0" sz="1400">
                <a:latin typeface="Calibri"/>
                <a:cs typeface="Calibri"/>
              </a:rPr>
              <a:t>с </a:t>
            </a:r>
            <a:r>
              <a:rPr dirty="0" sz="1400" spc="-5">
                <a:latin typeface="Calibri"/>
                <a:cs typeface="Calibri"/>
              </a:rPr>
              <a:t>новости </a:t>
            </a:r>
            <a:r>
              <a:rPr dirty="0" sz="1400">
                <a:latin typeface="Calibri"/>
                <a:cs typeface="Calibri"/>
              </a:rPr>
              <a:t>на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главную </a:t>
            </a:r>
            <a:r>
              <a:rPr dirty="0" sz="1400" spc="-5">
                <a:latin typeface="Calibri"/>
                <a:cs typeface="Calibri"/>
              </a:rPr>
              <a:t>страницу сайта,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изучите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его миссию</a:t>
            </a:r>
            <a:r>
              <a:rPr dirty="0" sz="1400">
                <a:latin typeface="Calibri"/>
                <a:cs typeface="Calibri"/>
              </a:rPr>
              <a:t> и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контактную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информацию.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489584">
              <a:lnSpc>
                <a:spcPct val="100000"/>
              </a:lnSpc>
            </a:pPr>
            <a:r>
              <a:rPr dirty="0" sz="1500" spc="-15" b="1">
                <a:latin typeface="Calibri"/>
                <a:cs typeface="Calibri"/>
              </a:rPr>
              <a:t>ПРОВЕРЬТЕ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АВТОРА</a:t>
            </a:r>
            <a:endParaRPr sz="15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Поищите </a:t>
            </a:r>
            <a:r>
              <a:rPr dirty="0" sz="1400" spc="-5">
                <a:latin typeface="Calibri"/>
                <a:cs typeface="Calibri"/>
              </a:rPr>
              <a:t>информацию об авторе,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можно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ли </a:t>
            </a:r>
            <a:r>
              <a:rPr dirty="0" sz="1400" spc="-10">
                <a:latin typeface="Calibri"/>
                <a:cs typeface="Calibri"/>
              </a:rPr>
              <a:t>ему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доверять,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910"/>
              </a:lnSpc>
            </a:pPr>
            <a:r>
              <a:rPr dirty="0" sz="1400">
                <a:latin typeface="Calibri"/>
                <a:cs typeface="Calibri"/>
              </a:rPr>
              <a:t>реальный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ли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это человек?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2785" y="3755517"/>
            <a:ext cx="2390775" cy="219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5255">
              <a:lnSpc>
                <a:spcPct val="100000"/>
              </a:lnSpc>
              <a:spcBef>
                <a:spcPts val="100"/>
              </a:spcBef>
            </a:pPr>
            <a:r>
              <a:rPr dirty="0" sz="1500" spc="-15" b="1">
                <a:latin typeface="Calibri"/>
                <a:cs typeface="Calibri"/>
              </a:rPr>
              <a:t>ПРОВЕРЬТЕ</a:t>
            </a:r>
            <a:r>
              <a:rPr dirty="0" sz="1500" spc="-60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ДАТУ</a:t>
            </a:r>
            <a:endParaRPr sz="1500">
              <a:latin typeface="Calibri"/>
              <a:cs typeface="Calibri"/>
            </a:endParaRPr>
          </a:p>
          <a:p>
            <a:pPr algn="ctr" marL="148590" marR="50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Перепост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старых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новостей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не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означает, </a:t>
            </a:r>
            <a:r>
              <a:rPr dirty="0" sz="1400" spc="-5">
                <a:latin typeface="Calibri"/>
                <a:cs typeface="Calibri"/>
              </a:rPr>
              <a:t>что </a:t>
            </a:r>
            <a:r>
              <a:rPr dirty="0" sz="1400">
                <a:latin typeface="Calibri"/>
                <a:cs typeface="Calibri"/>
              </a:rPr>
              <a:t>они </a:t>
            </a:r>
            <a:r>
              <a:rPr dirty="0" sz="1400" spc="-5">
                <a:latin typeface="Calibri"/>
                <a:cs typeface="Calibri"/>
              </a:rPr>
              <a:t>сохранили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актуальность.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algn="ctr" marR="5080">
              <a:lnSpc>
                <a:spcPct val="100000"/>
              </a:lnSpc>
            </a:pPr>
            <a:r>
              <a:rPr dirty="0" sz="1500" spc="-5" b="1">
                <a:latin typeface="Calibri"/>
                <a:cs typeface="Calibri"/>
              </a:rPr>
              <a:t>ОЦЕНИВАЙТЕ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НЕПРЕДВЗЯТО</a:t>
            </a:r>
            <a:endParaRPr sz="1500">
              <a:latin typeface="Calibri"/>
              <a:cs typeface="Calibri"/>
            </a:endParaRPr>
          </a:p>
          <a:p>
            <a:pPr algn="ctr" marL="70485" marR="79375">
              <a:lnSpc>
                <a:spcPct val="100000"/>
              </a:lnSpc>
              <a:spcBef>
                <a:spcPts val="10"/>
              </a:spcBef>
            </a:pPr>
            <a:r>
              <a:rPr dirty="0" sz="1400" spc="-10">
                <a:latin typeface="Calibri"/>
                <a:cs typeface="Calibri"/>
              </a:rPr>
              <a:t>Подумайте, </a:t>
            </a:r>
            <a:r>
              <a:rPr dirty="0" sz="1400">
                <a:latin typeface="Calibri"/>
                <a:cs typeface="Calibri"/>
              </a:rPr>
              <a:t>не </a:t>
            </a:r>
            <a:r>
              <a:rPr dirty="0" sz="1400" spc="-5">
                <a:latin typeface="Calibri"/>
                <a:cs typeface="Calibri"/>
              </a:rPr>
              <a:t>могут ли </a:t>
            </a:r>
            <a:r>
              <a:rPr dirty="0" sz="1400">
                <a:latin typeface="Calibri"/>
                <a:cs typeface="Calibri"/>
              </a:rPr>
              <a:t>ваши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убеждения повлиять </a:t>
            </a:r>
            <a:r>
              <a:rPr dirty="0" sz="1400">
                <a:latin typeface="Calibri"/>
                <a:cs typeface="Calibri"/>
              </a:rPr>
              <a:t>на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восприятие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информации.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4823" y="935482"/>
            <a:ext cx="2868930" cy="226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3550">
              <a:lnSpc>
                <a:spcPct val="100000"/>
              </a:lnSpc>
              <a:spcBef>
                <a:spcPts val="100"/>
              </a:spcBef>
            </a:pPr>
            <a:r>
              <a:rPr dirty="0" sz="1500" spc="-15" b="1">
                <a:latin typeface="Calibri"/>
                <a:cs typeface="Calibri"/>
              </a:rPr>
              <a:t>ПРОЧИТАЙТЕ</a:t>
            </a:r>
            <a:r>
              <a:rPr dirty="0" sz="1500" spc="-5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ЦЕЛИКОМ</a:t>
            </a:r>
            <a:endParaRPr sz="1500">
              <a:latin typeface="Calibri"/>
              <a:cs typeface="Calibri"/>
            </a:endParaRPr>
          </a:p>
          <a:p>
            <a:pPr algn="ctr" marL="247015" marR="191135" indent="127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Заголовки могут</a:t>
            </a:r>
            <a:r>
              <a:rPr dirty="0" sz="1400">
                <a:latin typeface="Calibri"/>
                <a:cs typeface="Calibri"/>
              </a:rPr>
              <a:t> быть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скандальными,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чтобы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привлечь</a:t>
            </a:r>
            <a:endParaRPr sz="1400">
              <a:latin typeface="Calibri"/>
              <a:cs typeface="Calibri"/>
            </a:endParaRPr>
          </a:p>
          <a:p>
            <a:pPr algn="ctr" marL="62865" marR="50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внимание.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Прочитайте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информацию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полностью.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466725">
              <a:lnSpc>
                <a:spcPct val="100000"/>
              </a:lnSpc>
              <a:spcBef>
                <a:spcPts val="5"/>
              </a:spcBef>
            </a:pPr>
            <a:r>
              <a:rPr dirty="0" sz="1500" spc="-5" b="1">
                <a:latin typeface="Calibri"/>
                <a:cs typeface="Calibri"/>
              </a:rPr>
              <a:t>ССЫЛКИ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НА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НОВОСТИ</a:t>
            </a:r>
            <a:endParaRPr sz="1500">
              <a:latin typeface="Calibri"/>
              <a:cs typeface="Calibri"/>
            </a:endParaRPr>
          </a:p>
          <a:p>
            <a:pPr algn="ctr" marL="44450" marR="13906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Пройдите </a:t>
            </a:r>
            <a:r>
              <a:rPr dirty="0" sz="1400">
                <a:latin typeface="Calibri"/>
                <a:cs typeface="Calibri"/>
              </a:rPr>
              <a:t>по </a:t>
            </a:r>
            <a:r>
              <a:rPr dirty="0" sz="1400" spc="-10">
                <a:latin typeface="Calibri"/>
                <a:cs typeface="Calibri"/>
              </a:rPr>
              <a:t>ссылкам, определите,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действительно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ли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приведенная</a:t>
            </a:r>
            <a:endParaRPr sz="1400">
              <a:latin typeface="Calibri"/>
              <a:cs typeface="Calibri"/>
            </a:endParaRPr>
          </a:p>
          <a:p>
            <a:pPr algn="ctr" marR="9588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информация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соответствует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новости.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7559" y="3755517"/>
            <a:ext cx="3105150" cy="19773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spc="-25" b="1">
                <a:latin typeface="Calibri"/>
                <a:cs typeface="Calibri"/>
              </a:rPr>
              <a:t>ЭТО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ШУТКА?</a:t>
            </a:r>
            <a:endParaRPr sz="15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Если </a:t>
            </a:r>
            <a:r>
              <a:rPr dirty="0" sz="1400" spc="-5">
                <a:latin typeface="Calibri"/>
                <a:cs typeface="Calibri"/>
              </a:rPr>
              <a:t>новость </a:t>
            </a:r>
            <a:r>
              <a:rPr dirty="0" sz="1400">
                <a:latin typeface="Calibri"/>
                <a:cs typeface="Calibri"/>
              </a:rPr>
              <a:t>очень </a:t>
            </a:r>
            <a:r>
              <a:rPr dirty="0" sz="1400" spc="-5">
                <a:latin typeface="Calibri"/>
                <a:cs typeface="Calibri"/>
              </a:rPr>
              <a:t>странная, </a:t>
            </a:r>
            <a:r>
              <a:rPr dirty="0" sz="1400">
                <a:latin typeface="Calibri"/>
                <a:cs typeface="Calibri"/>
              </a:rPr>
              <a:t>она </a:t>
            </a:r>
            <a:r>
              <a:rPr dirty="0" sz="1400" spc="-5">
                <a:latin typeface="Calibri"/>
                <a:cs typeface="Calibri"/>
              </a:rPr>
              <a:t>может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быть</a:t>
            </a:r>
            <a:r>
              <a:rPr dirty="0" sz="1400" spc="-5">
                <a:latin typeface="Calibri"/>
                <a:cs typeface="Calibri"/>
              </a:rPr>
              <a:t> сатирической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заметкой.</a:t>
            </a:r>
            <a:endParaRPr sz="1400">
              <a:latin typeface="Calibri"/>
              <a:cs typeface="Calibri"/>
            </a:endParaRPr>
          </a:p>
          <a:p>
            <a:pPr algn="ctr" marL="156845" marR="15049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Просмотрите сайт </a:t>
            </a:r>
            <a:r>
              <a:rPr dirty="0" sz="1400">
                <a:latin typeface="Calibri"/>
                <a:cs typeface="Calibri"/>
              </a:rPr>
              <a:t>и информацию </a:t>
            </a:r>
            <a:r>
              <a:rPr dirty="0" sz="1400" spc="-5">
                <a:latin typeface="Calibri"/>
                <a:cs typeface="Calibri"/>
              </a:rPr>
              <a:t>об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авторе,</a:t>
            </a:r>
            <a:r>
              <a:rPr dirty="0" sz="1400" spc="29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чтобы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не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ошибиться.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Calibri"/>
                <a:cs typeface="Calibri"/>
              </a:rPr>
              <a:t>СПРОСИТЕ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ЭКСПЕРТОВ</a:t>
            </a:r>
            <a:endParaRPr sz="1500">
              <a:latin typeface="Calibri"/>
              <a:cs typeface="Calibri"/>
            </a:endParaRPr>
          </a:p>
          <a:p>
            <a:pPr algn="ctr" marL="93345" marR="83820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latin typeface="Calibri"/>
                <a:cs typeface="Calibri"/>
              </a:rPr>
              <a:t>или </a:t>
            </a:r>
            <a:r>
              <a:rPr dirty="0" sz="1400" spc="-5">
                <a:latin typeface="Calibri"/>
                <a:cs typeface="Calibri"/>
              </a:rPr>
              <a:t>обратитесь </a:t>
            </a:r>
            <a:r>
              <a:rPr dirty="0" sz="1400">
                <a:latin typeface="Calibri"/>
                <a:cs typeface="Calibri"/>
              </a:rPr>
              <a:t>на </a:t>
            </a:r>
            <a:r>
              <a:rPr dirty="0" sz="1400" spc="-15">
                <a:latin typeface="Calibri"/>
                <a:cs typeface="Calibri"/>
              </a:rPr>
              <a:t>сайт, </a:t>
            </a:r>
            <a:r>
              <a:rPr dirty="0" sz="1400" spc="-5">
                <a:latin typeface="Calibri"/>
                <a:cs typeface="Calibri"/>
              </a:rPr>
              <a:t>проверяющий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достоверность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информации.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8980" y="5391911"/>
            <a:ext cx="1085850" cy="127177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517" y="1742694"/>
            <a:ext cx="872680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>
                <a:solidFill>
                  <a:srgbClr val="4471C4"/>
                </a:solidFill>
                <a:latin typeface="Calibri"/>
                <a:cs typeface="Calibri"/>
              </a:rPr>
              <a:t>Спасибо</a:t>
            </a:r>
            <a:r>
              <a:rPr dirty="0" sz="7200" spc="-55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7200">
                <a:solidFill>
                  <a:srgbClr val="4471C4"/>
                </a:solidFill>
                <a:latin typeface="Calibri"/>
                <a:cs typeface="Calibri"/>
              </a:rPr>
              <a:t>за</a:t>
            </a:r>
            <a:r>
              <a:rPr dirty="0" sz="7200" spc="-45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7200">
                <a:solidFill>
                  <a:srgbClr val="4471C4"/>
                </a:solidFill>
                <a:latin typeface="Calibri"/>
                <a:cs typeface="Calibri"/>
              </a:rPr>
              <a:t>внимание!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7623" y="5233415"/>
            <a:ext cx="1259585" cy="14775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4101" y="3260382"/>
            <a:ext cx="2287725" cy="2286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635" y="1359407"/>
            <a:ext cx="5868923" cy="54985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359406"/>
            <a:ext cx="5582412" cy="54985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559688"/>
            <a:ext cx="91782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Статистика</a:t>
            </a:r>
            <a:r>
              <a:rPr dirty="0" sz="28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преступлений</a:t>
            </a:r>
            <a:r>
              <a:rPr dirty="0" sz="2800" spc="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террористического</a:t>
            </a:r>
            <a:r>
              <a:rPr dirty="0" sz="2800" spc="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характера</a:t>
            </a:r>
            <a:r>
              <a:rPr dirty="0" sz="2800" spc="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dirty="0" sz="2800" spc="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РФ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908" y="260604"/>
            <a:ext cx="10618470" cy="6173470"/>
            <a:chOff x="787908" y="260604"/>
            <a:chExt cx="10618470" cy="6173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908" y="260604"/>
              <a:ext cx="5783579" cy="38389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5104" y="4009644"/>
              <a:ext cx="3086862" cy="9273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6008" y="4009644"/>
              <a:ext cx="3182874" cy="9273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2924" y="4009644"/>
              <a:ext cx="1789937" cy="9273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8427" y="4009644"/>
              <a:ext cx="945642" cy="9273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9636" y="4009644"/>
              <a:ext cx="2126742" cy="9273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5104" y="4512563"/>
              <a:ext cx="3124962" cy="9273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0036" y="4512563"/>
              <a:ext cx="761238" cy="9273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1243" y="4512563"/>
              <a:ext cx="1741170" cy="9273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82384" y="4512563"/>
              <a:ext cx="3118866" cy="9273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61219" y="4512563"/>
              <a:ext cx="736853" cy="9273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58043" y="4512563"/>
              <a:ext cx="1148333" cy="9273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75104" y="5015483"/>
              <a:ext cx="4086605" cy="9273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54623" y="5015483"/>
              <a:ext cx="2993898" cy="9273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41436" y="5015483"/>
              <a:ext cx="1800605" cy="9273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34955" y="5015483"/>
              <a:ext cx="1471422" cy="9273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76627" y="5509259"/>
              <a:ext cx="2750057" cy="9243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82440" y="5509259"/>
              <a:ext cx="965453" cy="9243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06696" y="5509259"/>
              <a:ext cx="1762505" cy="92430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26479" y="5509259"/>
              <a:ext cx="756666" cy="9243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1948" y="5509259"/>
              <a:ext cx="1504950" cy="92430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05700" y="5509259"/>
              <a:ext cx="2678429" cy="9243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37776" y="5509259"/>
              <a:ext cx="651509" cy="92430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223007" y="4119117"/>
            <a:ext cx="8910320" cy="20269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99300"/>
              </a:lnSpc>
              <a:spcBef>
                <a:spcPts val="125"/>
              </a:spcBef>
            </a:pPr>
            <a:r>
              <a:rPr dirty="0" sz="3300" spc="-25" b="1" i="1">
                <a:latin typeface="Times New Roman"/>
                <a:cs typeface="Times New Roman"/>
              </a:rPr>
              <a:t>«Абсолютное </a:t>
            </a:r>
            <a:r>
              <a:rPr dirty="0" sz="3300" spc="-20" b="1" i="1">
                <a:latin typeface="Times New Roman"/>
                <a:cs typeface="Times New Roman"/>
              </a:rPr>
              <a:t>большинство, </a:t>
            </a:r>
            <a:r>
              <a:rPr dirty="0" sz="3300" spc="-35" b="1" i="1">
                <a:latin typeface="Times New Roman"/>
                <a:cs typeface="Times New Roman"/>
              </a:rPr>
              <a:t>исходя </a:t>
            </a:r>
            <a:r>
              <a:rPr dirty="0" sz="3300" b="1" i="1">
                <a:latin typeface="Times New Roman"/>
                <a:cs typeface="Times New Roman"/>
              </a:rPr>
              <a:t>из анализа, </a:t>
            </a:r>
            <a:r>
              <a:rPr dirty="0" sz="3300" spc="-810" b="1" i="1">
                <a:latin typeface="Times New Roman"/>
                <a:cs typeface="Times New Roman"/>
              </a:rPr>
              <a:t> </a:t>
            </a:r>
            <a:r>
              <a:rPr dirty="0" sz="3300" spc="-5" b="1" i="1">
                <a:latin typeface="Times New Roman"/>
                <a:cs typeface="Times New Roman"/>
              </a:rPr>
              <a:t>примкнувших</a:t>
            </a:r>
            <a:r>
              <a:rPr dirty="0" sz="3300" spc="785" b="1" i="1">
                <a:latin typeface="Times New Roman"/>
                <a:cs typeface="Times New Roman"/>
              </a:rPr>
              <a:t> </a:t>
            </a:r>
            <a:r>
              <a:rPr dirty="0" sz="3300" b="1" i="1">
                <a:latin typeface="Times New Roman"/>
                <a:cs typeface="Times New Roman"/>
              </a:rPr>
              <a:t>к</a:t>
            </a:r>
            <a:r>
              <a:rPr dirty="0" sz="3300" spc="775" b="1" i="1">
                <a:latin typeface="Times New Roman"/>
                <a:cs typeface="Times New Roman"/>
              </a:rPr>
              <a:t> </a:t>
            </a:r>
            <a:r>
              <a:rPr dirty="0" sz="3300" spc="-5" b="1" i="1">
                <a:latin typeface="Times New Roman"/>
                <a:cs typeface="Times New Roman"/>
              </a:rPr>
              <a:t>ИГИЛ</a:t>
            </a:r>
            <a:r>
              <a:rPr dirty="0" sz="3300" spc="790" b="1" i="1">
                <a:latin typeface="Times New Roman"/>
                <a:cs typeface="Times New Roman"/>
              </a:rPr>
              <a:t> </a:t>
            </a:r>
            <a:r>
              <a:rPr dirty="0" sz="3300" b="1" i="1">
                <a:latin typeface="Times New Roman"/>
                <a:cs typeface="Times New Roman"/>
              </a:rPr>
              <a:t>(запрещенная</a:t>
            </a:r>
            <a:r>
              <a:rPr dirty="0" sz="3300" spc="785" b="1" i="1">
                <a:latin typeface="Times New Roman"/>
                <a:cs typeface="Times New Roman"/>
              </a:rPr>
              <a:t> </a:t>
            </a:r>
            <a:r>
              <a:rPr dirty="0" sz="3300" b="1" i="1">
                <a:latin typeface="Times New Roman"/>
                <a:cs typeface="Times New Roman"/>
              </a:rPr>
              <a:t>в</a:t>
            </a:r>
            <a:r>
              <a:rPr dirty="0" sz="3300" spc="780" b="1" i="1">
                <a:latin typeface="Times New Roman"/>
                <a:cs typeface="Times New Roman"/>
              </a:rPr>
              <a:t> </a:t>
            </a:r>
            <a:r>
              <a:rPr dirty="0" sz="3300" spc="-100" b="1" i="1">
                <a:latin typeface="Times New Roman"/>
                <a:cs typeface="Times New Roman"/>
              </a:rPr>
              <a:t>РФ </a:t>
            </a:r>
            <a:r>
              <a:rPr dirty="0" sz="3300" spc="-815" b="1" i="1">
                <a:latin typeface="Times New Roman"/>
                <a:cs typeface="Times New Roman"/>
              </a:rPr>
              <a:t> </a:t>
            </a:r>
            <a:r>
              <a:rPr dirty="0" sz="3300" spc="-10" b="1" i="1">
                <a:latin typeface="Times New Roman"/>
                <a:cs typeface="Times New Roman"/>
              </a:rPr>
              <a:t>террористическая</a:t>
            </a:r>
            <a:r>
              <a:rPr dirty="0" sz="3300" spc="-5" b="1" i="1">
                <a:latin typeface="Times New Roman"/>
                <a:cs typeface="Times New Roman"/>
              </a:rPr>
              <a:t> организация)</a:t>
            </a:r>
            <a:r>
              <a:rPr dirty="0" sz="3300" b="1" i="1">
                <a:latin typeface="Times New Roman"/>
                <a:cs typeface="Times New Roman"/>
              </a:rPr>
              <a:t> </a:t>
            </a:r>
            <a:r>
              <a:rPr dirty="0" sz="3300" spc="-5" b="1" i="1">
                <a:latin typeface="Times New Roman"/>
                <a:cs typeface="Times New Roman"/>
              </a:rPr>
              <a:t>людей,</a:t>
            </a:r>
            <a:r>
              <a:rPr dirty="0" sz="3300" b="1" i="1">
                <a:latin typeface="Times New Roman"/>
                <a:cs typeface="Times New Roman"/>
              </a:rPr>
              <a:t> </a:t>
            </a:r>
            <a:r>
              <a:rPr dirty="0" sz="3300" spc="-10" b="1" i="1">
                <a:latin typeface="Times New Roman"/>
                <a:cs typeface="Times New Roman"/>
              </a:rPr>
              <a:t>было </a:t>
            </a:r>
            <a:r>
              <a:rPr dirty="0" sz="3300" spc="-5" b="1" i="1">
                <a:latin typeface="Times New Roman"/>
                <a:cs typeface="Times New Roman"/>
              </a:rPr>
              <a:t> </a:t>
            </a:r>
            <a:r>
              <a:rPr dirty="0" sz="3300" spc="-10" b="1" i="1">
                <a:latin typeface="Times New Roman"/>
                <a:cs typeface="Times New Roman"/>
              </a:rPr>
              <a:t>завербовано</a:t>
            </a:r>
            <a:r>
              <a:rPr dirty="0" sz="3300" spc="-40" b="1" i="1">
                <a:latin typeface="Times New Roman"/>
                <a:cs typeface="Times New Roman"/>
              </a:rPr>
              <a:t> </a:t>
            </a:r>
            <a:r>
              <a:rPr dirty="0" sz="3300" b="1" i="1">
                <a:latin typeface="Times New Roman"/>
                <a:cs typeface="Times New Roman"/>
              </a:rPr>
              <a:t>не</a:t>
            </a:r>
            <a:r>
              <a:rPr dirty="0" sz="3300" spc="-5" b="1" i="1">
                <a:latin typeface="Times New Roman"/>
                <a:cs typeface="Times New Roman"/>
              </a:rPr>
              <a:t> лично, </a:t>
            </a:r>
            <a:r>
              <a:rPr dirty="0" sz="3300" b="1" i="1">
                <a:latin typeface="Times New Roman"/>
                <a:cs typeface="Times New Roman"/>
              </a:rPr>
              <a:t>а</a:t>
            </a:r>
            <a:r>
              <a:rPr dirty="0" sz="3300" spc="5" b="1" i="1">
                <a:latin typeface="Times New Roman"/>
                <a:cs typeface="Times New Roman"/>
              </a:rPr>
              <a:t> </a:t>
            </a:r>
            <a:r>
              <a:rPr dirty="0" sz="3300" spc="-10" b="1" i="1">
                <a:latin typeface="Times New Roman"/>
                <a:cs typeface="Times New Roman"/>
              </a:rPr>
              <a:t>через</a:t>
            </a:r>
            <a:r>
              <a:rPr dirty="0" sz="3300" spc="-5" b="1" i="1">
                <a:latin typeface="Times New Roman"/>
                <a:cs typeface="Times New Roman"/>
              </a:rPr>
              <a:t> </a:t>
            </a:r>
            <a:r>
              <a:rPr dirty="0" sz="3300" spc="-10" b="1" i="1">
                <a:latin typeface="Times New Roman"/>
                <a:cs typeface="Times New Roman"/>
              </a:rPr>
              <a:t>интернет».</a:t>
            </a:r>
            <a:endParaRPr sz="33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109459" y="1141262"/>
            <a:ext cx="4100829" cy="1779905"/>
            <a:chOff x="7109459" y="1141262"/>
            <a:chExt cx="4100829" cy="1779905"/>
          </a:xfrm>
        </p:grpSpPr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61565" y="1141262"/>
              <a:ext cx="2782476" cy="40200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42147" y="1511807"/>
              <a:ext cx="2315718" cy="677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55763" y="1877568"/>
              <a:ext cx="3880866" cy="6774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09459" y="2243327"/>
              <a:ext cx="4100322" cy="677418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7288530" y="860170"/>
            <a:ext cx="3722370" cy="1850389"/>
          </a:xfrm>
          <a:prstGeom prst="rect"/>
        </p:spPr>
        <p:txBody>
          <a:bodyPr wrap="square" lIns="0" tIns="142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dirty="0" sz="3300" b="1" i="1">
                <a:solidFill>
                  <a:srgbClr val="000000"/>
                </a:solidFill>
                <a:latin typeface="Times New Roman"/>
                <a:cs typeface="Times New Roman"/>
              </a:rPr>
              <a:t>Игорь</a:t>
            </a:r>
            <a:r>
              <a:rPr dirty="0" sz="3300" spc="-70" b="1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b="1" i="1">
                <a:solidFill>
                  <a:srgbClr val="000000"/>
                </a:solidFill>
                <a:latin typeface="Times New Roman"/>
                <a:cs typeface="Times New Roman"/>
              </a:rPr>
              <a:t>Баринов</a:t>
            </a:r>
            <a:endParaRPr sz="3300">
              <a:latin typeface="Times New Roman"/>
              <a:cs typeface="Times New Roman"/>
            </a:endParaRPr>
          </a:p>
          <a:p>
            <a:pPr algn="ctr" marL="12065" marR="5080" indent="1270">
              <a:lnSpc>
                <a:spcPct val="100000"/>
              </a:lnSpc>
              <a:spcBef>
                <a:spcPts val="745"/>
              </a:spcBef>
            </a:pPr>
            <a:r>
              <a:rPr dirty="0" sz="2400" spc="-30" b="1" i="1">
                <a:solidFill>
                  <a:srgbClr val="000000"/>
                </a:solidFill>
                <a:latin typeface="Times New Roman"/>
                <a:cs typeface="Times New Roman"/>
              </a:rPr>
              <a:t>руководитель </a:t>
            </a:r>
            <a:r>
              <a:rPr dirty="0" sz="2400" spc="-25" b="1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 i="1">
                <a:solidFill>
                  <a:srgbClr val="000000"/>
                </a:solidFill>
                <a:latin typeface="Times New Roman"/>
                <a:cs typeface="Times New Roman"/>
              </a:rPr>
              <a:t>Федерального </a:t>
            </a:r>
            <a:r>
              <a:rPr dirty="0" sz="2400" spc="-5" b="1" i="1">
                <a:solidFill>
                  <a:srgbClr val="000000"/>
                </a:solidFill>
                <a:latin typeface="Times New Roman"/>
                <a:cs typeface="Times New Roman"/>
              </a:rPr>
              <a:t>агентства </a:t>
            </a:r>
            <a:r>
              <a:rPr dirty="0" sz="2400" b="1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i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dirty="0" sz="2400" spc="-40" b="1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 i="1">
                <a:solidFill>
                  <a:srgbClr val="000000"/>
                </a:solidFill>
                <a:latin typeface="Times New Roman"/>
                <a:cs typeface="Times New Roman"/>
              </a:rPr>
              <a:t>делам</a:t>
            </a:r>
            <a:r>
              <a:rPr dirty="0" sz="2400" spc="-25" b="1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i="1">
                <a:solidFill>
                  <a:srgbClr val="000000"/>
                </a:solidFill>
                <a:latin typeface="Times New Roman"/>
                <a:cs typeface="Times New Roman"/>
              </a:rPr>
              <a:t>национальностей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156971"/>
            <a:ext cx="11681460" cy="6553200"/>
            <a:chOff x="353568" y="156971"/>
            <a:chExt cx="11681460" cy="655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871" y="3157727"/>
              <a:ext cx="6582156" cy="35524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568" y="156971"/>
              <a:ext cx="5661660" cy="39852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82299" y="547904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4">
                  <a:moveTo>
                    <a:pt x="506898" y="0"/>
                  </a:moveTo>
                  <a:lnTo>
                    <a:pt x="208676" y="0"/>
                  </a:lnTo>
                  <a:lnTo>
                    <a:pt x="160769" y="5499"/>
                  </a:lnTo>
                  <a:lnTo>
                    <a:pt x="116823" y="21168"/>
                  </a:lnTo>
                  <a:lnTo>
                    <a:pt x="78081" y="45758"/>
                  </a:lnTo>
                  <a:lnTo>
                    <a:pt x="45784" y="78024"/>
                  </a:lnTo>
                  <a:lnTo>
                    <a:pt x="21177" y="116719"/>
                  </a:lnTo>
                  <a:lnTo>
                    <a:pt x="5501" y="160596"/>
                  </a:lnTo>
                  <a:lnTo>
                    <a:pt x="0" y="208408"/>
                  </a:lnTo>
                  <a:lnTo>
                    <a:pt x="0" y="506596"/>
                  </a:lnTo>
                  <a:lnTo>
                    <a:pt x="4828" y="551455"/>
                  </a:lnTo>
                  <a:lnTo>
                    <a:pt x="18631" y="592961"/>
                  </a:lnTo>
                  <a:lnTo>
                    <a:pt x="40386" y="630089"/>
                  </a:lnTo>
                  <a:lnTo>
                    <a:pt x="69071" y="661810"/>
                  </a:lnTo>
                  <a:lnTo>
                    <a:pt x="103663" y="687098"/>
                  </a:lnTo>
                  <a:lnTo>
                    <a:pt x="143139" y="704926"/>
                  </a:lnTo>
                  <a:lnTo>
                    <a:pt x="186477" y="714268"/>
                  </a:lnTo>
                  <a:lnTo>
                    <a:pt x="405282" y="536440"/>
                  </a:lnTo>
                  <a:lnTo>
                    <a:pt x="170690" y="536440"/>
                  </a:lnTo>
                  <a:lnTo>
                    <a:pt x="170690" y="451102"/>
                  </a:lnTo>
                  <a:lnTo>
                    <a:pt x="405282" y="260444"/>
                  </a:lnTo>
                  <a:lnTo>
                    <a:pt x="180065" y="260444"/>
                  </a:lnTo>
                  <a:lnTo>
                    <a:pt x="180065" y="178560"/>
                  </a:lnTo>
                  <a:lnTo>
                    <a:pt x="544639" y="178560"/>
                  </a:lnTo>
                  <a:lnTo>
                    <a:pt x="544639" y="264159"/>
                  </a:lnTo>
                  <a:lnTo>
                    <a:pt x="310303" y="454800"/>
                  </a:lnTo>
                  <a:lnTo>
                    <a:pt x="544639" y="454800"/>
                  </a:lnTo>
                  <a:lnTo>
                    <a:pt x="544639" y="540139"/>
                  </a:lnTo>
                  <a:lnTo>
                    <a:pt x="329045" y="715255"/>
                  </a:lnTo>
                  <a:lnTo>
                    <a:pt x="506899" y="715255"/>
                  </a:lnTo>
                  <a:lnTo>
                    <a:pt x="554730" y="709754"/>
                  </a:lnTo>
                  <a:lnTo>
                    <a:pt x="598648" y="694079"/>
                  </a:lnTo>
                  <a:lnTo>
                    <a:pt x="637398" y="669474"/>
                  </a:lnTo>
                  <a:lnTo>
                    <a:pt x="669722" y="637180"/>
                  </a:lnTo>
                  <a:lnTo>
                    <a:pt x="694366" y="598441"/>
                  </a:lnTo>
                  <a:lnTo>
                    <a:pt x="710074" y="554499"/>
                  </a:lnTo>
                  <a:lnTo>
                    <a:pt x="715589" y="506596"/>
                  </a:lnTo>
                  <a:lnTo>
                    <a:pt x="715588" y="208408"/>
                  </a:lnTo>
                  <a:lnTo>
                    <a:pt x="710073" y="160596"/>
                  </a:lnTo>
                  <a:lnTo>
                    <a:pt x="694366" y="116719"/>
                  </a:lnTo>
                  <a:lnTo>
                    <a:pt x="669722" y="78024"/>
                  </a:lnTo>
                  <a:lnTo>
                    <a:pt x="637397" y="45758"/>
                  </a:lnTo>
                  <a:lnTo>
                    <a:pt x="598647" y="21168"/>
                  </a:lnTo>
                  <a:lnTo>
                    <a:pt x="554729" y="5499"/>
                  </a:lnTo>
                  <a:lnTo>
                    <a:pt x="506898" y="0"/>
                  </a:lnTo>
                  <a:close/>
                </a:path>
              </a:pathLst>
            </a:custGeom>
            <a:solidFill>
              <a:srgbClr val="FF5E3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484271"/>
            <a:ext cx="5561076" cy="606928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78296" y="547904"/>
            <a:ext cx="5320030" cy="6014720"/>
            <a:chOff x="6178296" y="547904"/>
            <a:chExt cx="5320030" cy="60147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8296" y="844295"/>
              <a:ext cx="5318759" cy="57180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82299" y="547904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4">
                  <a:moveTo>
                    <a:pt x="506898" y="0"/>
                  </a:moveTo>
                  <a:lnTo>
                    <a:pt x="208676" y="0"/>
                  </a:lnTo>
                  <a:lnTo>
                    <a:pt x="160769" y="5499"/>
                  </a:lnTo>
                  <a:lnTo>
                    <a:pt x="116823" y="21168"/>
                  </a:lnTo>
                  <a:lnTo>
                    <a:pt x="78081" y="45758"/>
                  </a:lnTo>
                  <a:lnTo>
                    <a:pt x="45784" y="78024"/>
                  </a:lnTo>
                  <a:lnTo>
                    <a:pt x="21177" y="116719"/>
                  </a:lnTo>
                  <a:lnTo>
                    <a:pt x="5501" y="160596"/>
                  </a:lnTo>
                  <a:lnTo>
                    <a:pt x="0" y="208408"/>
                  </a:lnTo>
                  <a:lnTo>
                    <a:pt x="0" y="506596"/>
                  </a:lnTo>
                  <a:lnTo>
                    <a:pt x="4828" y="551455"/>
                  </a:lnTo>
                  <a:lnTo>
                    <a:pt x="18631" y="592961"/>
                  </a:lnTo>
                  <a:lnTo>
                    <a:pt x="40386" y="630089"/>
                  </a:lnTo>
                  <a:lnTo>
                    <a:pt x="69071" y="661810"/>
                  </a:lnTo>
                  <a:lnTo>
                    <a:pt x="103663" y="687098"/>
                  </a:lnTo>
                  <a:lnTo>
                    <a:pt x="143139" y="704926"/>
                  </a:lnTo>
                  <a:lnTo>
                    <a:pt x="186477" y="714268"/>
                  </a:lnTo>
                  <a:lnTo>
                    <a:pt x="405282" y="536440"/>
                  </a:lnTo>
                  <a:lnTo>
                    <a:pt x="170690" y="536440"/>
                  </a:lnTo>
                  <a:lnTo>
                    <a:pt x="170690" y="451102"/>
                  </a:lnTo>
                  <a:lnTo>
                    <a:pt x="405282" y="260444"/>
                  </a:lnTo>
                  <a:lnTo>
                    <a:pt x="180065" y="260444"/>
                  </a:lnTo>
                  <a:lnTo>
                    <a:pt x="180065" y="178560"/>
                  </a:lnTo>
                  <a:lnTo>
                    <a:pt x="544639" y="178560"/>
                  </a:lnTo>
                  <a:lnTo>
                    <a:pt x="544639" y="264159"/>
                  </a:lnTo>
                  <a:lnTo>
                    <a:pt x="310303" y="454800"/>
                  </a:lnTo>
                  <a:lnTo>
                    <a:pt x="544639" y="454800"/>
                  </a:lnTo>
                  <a:lnTo>
                    <a:pt x="544639" y="540139"/>
                  </a:lnTo>
                  <a:lnTo>
                    <a:pt x="329045" y="715255"/>
                  </a:lnTo>
                  <a:lnTo>
                    <a:pt x="506899" y="715255"/>
                  </a:lnTo>
                  <a:lnTo>
                    <a:pt x="554730" y="709754"/>
                  </a:lnTo>
                  <a:lnTo>
                    <a:pt x="598648" y="694079"/>
                  </a:lnTo>
                  <a:lnTo>
                    <a:pt x="637398" y="669474"/>
                  </a:lnTo>
                  <a:lnTo>
                    <a:pt x="669722" y="637180"/>
                  </a:lnTo>
                  <a:lnTo>
                    <a:pt x="694366" y="598441"/>
                  </a:lnTo>
                  <a:lnTo>
                    <a:pt x="710074" y="554499"/>
                  </a:lnTo>
                  <a:lnTo>
                    <a:pt x="715589" y="506596"/>
                  </a:lnTo>
                  <a:lnTo>
                    <a:pt x="715588" y="208408"/>
                  </a:lnTo>
                  <a:lnTo>
                    <a:pt x="710073" y="160596"/>
                  </a:lnTo>
                  <a:lnTo>
                    <a:pt x="694366" y="116719"/>
                  </a:lnTo>
                  <a:lnTo>
                    <a:pt x="669722" y="78024"/>
                  </a:lnTo>
                  <a:lnTo>
                    <a:pt x="637397" y="45758"/>
                  </a:lnTo>
                  <a:lnTo>
                    <a:pt x="598647" y="21168"/>
                  </a:lnTo>
                  <a:lnTo>
                    <a:pt x="554729" y="5499"/>
                  </a:lnTo>
                  <a:lnTo>
                    <a:pt x="506898" y="0"/>
                  </a:lnTo>
                  <a:close/>
                </a:path>
              </a:pathLst>
            </a:custGeom>
            <a:solidFill>
              <a:srgbClr val="FF5E3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1450847"/>
            <a:ext cx="5347716" cy="39852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0" y="1450847"/>
            <a:ext cx="5251704" cy="51404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82299" y="547904"/>
            <a:ext cx="715645" cy="715645"/>
          </a:xfrm>
          <a:custGeom>
            <a:avLst/>
            <a:gdLst/>
            <a:ahLst/>
            <a:cxnLst/>
            <a:rect l="l" t="t" r="r" b="b"/>
            <a:pathLst>
              <a:path w="715645" h="715644">
                <a:moveTo>
                  <a:pt x="506898" y="0"/>
                </a:moveTo>
                <a:lnTo>
                  <a:pt x="208676" y="0"/>
                </a:lnTo>
                <a:lnTo>
                  <a:pt x="160769" y="5499"/>
                </a:lnTo>
                <a:lnTo>
                  <a:pt x="116823" y="21168"/>
                </a:lnTo>
                <a:lnTo>
                  <a:pt x="78081" y="45758"/>
                </a:lnTo>
                <a:lnTo>
                  <a:pt x="45784" y="78024"/>
                </a:lnTo>
                <a:lnTo>
                  <a:pt x="21177" y="116719"/>
                </a:lnTo>
                <a:lnTo>
                  <a:pt x="5501" y="160596"/>
                </a:lnTo>
                <a:lnTo>
                  <a:pt x="0" y="208408"/>
                </a:lnTo>
                <a:lnTo>
                  <a:pt x="0" y="506596"/>
                </a:lnTo>
                <a:lnTo>
                  <a:pt x="4828" y="551455"/>
                </a:lnTo>
                <a:lnTo>
                  <a:pt x="18631" y="592961"/>
                </a:lnTo>
                <a:lnTo>
                  <a:pt x="40386" y="630089"/>
                </a:lnTo>
                <a:lnTo>
                  <a:pt x="69071" y="661810"/>
                </a:lnTo>
                <a:lnTo>
                  <a:pt x="103663" y="687098"/>
                </a:lnTo>
                <a:lnTo>
                  <a:pt x="143139" y="704926"/>
                </a:lnTo>
                <a:lnTo>
                  <a:pt x="186477" y="714268"/>
                </a:lnTo>
                <a:lnTo>
                  <a:pt x="405282" y="536440"/>
                </a:lnTo>
                <a:lnTo>
                  <a:pt x="170690" y="536440"/>
                </a:lnTo>
                <a:lnTo>
                  <a:pt x="170690" y="451102"/>
                </a:lnTo>
                <a:lnTo>
                  <a:pt x="405282" y="260444"/>
                </a:lnTo>
                <a:lnTo>
                  <a:pt x="180065" y="260444"/>
                </a:lnTo>
                <a:lnTo>
                  <a:pt x="180065" y="178560"/>
                </a:lnTo>
                <a:lnTo>
                  <a:pt x="544639" y="178560"/>
                </a:lnTo>
                <a:lnTo>
                  <a:pt x="544639" y="264159"/>
                </a:lnTo>
                <a:lnTo>
                  <a:pt x="310303" y="454800"/>
                </a:lnTo>
                <a:lnTo>
                  <a:pt x="544639" y="454800"/>
                </a:lnTo>
                <a:lnTo>
                  <a:pt x="544639" y="540139"/>
                </a:lnTo>
                <a:lnTo>
                  <a:pt x="329045" y="715255"/>
                </a:lnTo>
                <a:lnTo>
                  <a:pt x="506899" y="715255"/>
                </a:lnTo>
                <a:lnTo>
                  <a:pt x="554730" y="709754"/>
                </a:lnTo>
                <a:lnTo>
                  <a:pt x="598648" y="694079"/>
                </a:lnTo>
                <a:lnTo>
                  <a:pt x="637398" y="669474"/>
                </a:lnTo>
                <a:lnTo>
                  <a:pt x="669722" y="637180"/>
                </a:lnTo>
                <a:lnTo>
                  <a:pt x="694366" y="598441"/>
                </a:lnTo>
                <a:lnTo>
                  <a:pt x="710074" y="554499"/>
                </a:lnTo>
                <a:lnTo>
                  <a:pt x="715589" y="506596"/>
                </a:lnTo>
                <a:lnTo>
                  <a:pt x="715588" y="208408"/>
                </a:lnTo>
                <a:lnTo>
                  <a:pt x="710073" y="160596"/>
                </a:lnTo>
                <a:lnTo>
                  <a:pt x="694366" y="116719"/>
                </a:lnTo>
                <a:lnTo>
                  <a:pt x="669722" y="78024"/>
                </a:lnTo>
                <a:lnTo>
                  <a:pt x="637397" y="45758"/>
                </a:lnTo>
                <a:lnTo>
                  <a:pt x="598647" y="21168"/>
                </a:lnTo>
                <a:lnTo>
                  <a:pt x="554729" y="5499"/>
                </a:lnTo>
                <a:lnTo>
                  <a:pt x="506898" y="0"/>
                </a:lnTo>
                <a:close/>
              </a:path>
            </a:pathLst>
          </a:custGeom>
          <a:solidFill>
            <a:srgbClr val="FF5E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82299" y="547904"/>
              <a:ext cx="715645" cy="715645"/>
            </a:xfrm>
            <a:custGeom>
              <a:avLst/>
              <a:gdLst/>
              <a:ahLst/>
              <a:cxnLst/>
              <a:rect l="l" t="t" r="r" b="b"/>
              <a:pathLst>
                <a:path w="715645" h="715644">
                  <a:moveTo>
                    <a:pt x="506898" y="0"/>
                  </a:moveTo>
                  <a:lnTo>
                    <a:pt x="208676" y="0"/>
                  </a:lnTo>
                  <a:lnTo>
                    <a:pt x="160769" y="5499"/>
                  </a:lnTo>
                  <a:lnTo>
                    <a:pt x="116823" y="21168"/>
                  </a:lnTo>
                  <a:lnTo>
                    <a:pt x="78081" y="45758"/>
                  </a:lnTo>
                  <a:lnTo>
                    <a:pt x="45784" y="78024"/>
                  </a:lnTo>
                  <a:lnTo>
                    <a:pt x="21177" y="116719"/>
                  </a:lnTo>
                  <a:lnTo>
                    <a:pt x="5501" y="160596"/>
                  </a:lnTo>
                  <a:lnTo>
                    <a:pt x="0" y="208408"/>
                  </a:lnTo>
                  <a:lnTo>
                    <a:pt x="0" y="506596"/>
                  </a:lnTo>
                  <a:lnTo>
                    <a:pt x="4828" y="551455"/>
                  </a:lnTo>
                  <a:lnTo>
                    <a:pt x="18631" y="592961"/>
                  </a:lnTo>
                  <a:lnTo>
                    <a:pt x="40386" y="630089"/>
                  </a:lnTo>
                  <a:lnTo>
                    <a:pt x="69071" y="661810"/>
                  </a:lnTo>
                  <a:lnTo>
                    <a:pt x="103663" y="687098"/>
                  </a:lnTo>
                  <a:lnTo>
                    <a:pt x="143139" y="704926"/>
                  </a:lnTo>
                  <a:lnTo>
                    <a:pt x="186477" y="714268"/>
                  </a:lnTo>
                  <a:lnTo>
                    <a:pt x="405282" y="536440"/>
                  </a:lnTo>
                  <a:lnTo>
                    <a:pt x="170690" y="536440"/>
                  </a:lnTo>
                  <a:lnTo>
                    <a:pt x="170690" y="451102"/>
                  </a:lnTo>
                  <a:lnTo>
                    <a:pt x="405282" y="260444"/>
                  </a:lnTo>
                  <a:lnTo>
                    <a:pt x="180065" y="260444"/>
                  </a:lnTo>
                  <a:lnTo>
                    <a:pt x="180065" y="178560"/>
                  </a:lnTo>
                  <a:lnTo>
                    <a:pt x="544639" y="178560"/>
                  </a:lnTo>
                  <a:lnTo>
                    <a:pt x="544639" y="264159"/>
                  </a:lnTo>
                  <a:lnTo>
                    <a:pt x="310303" y="454800"/>
                  </a:lnTo>
                  <a:lnTo>
                    <a:pt x="544639" y="454800"/>
                  </a:lnTo>
                  <a:lnTo>
                    <a:pt x="544639" y="540139"/>
                  </a:lnTo>
                  <a:lnTo>
                    <a:pt x="329045" y="715255"/>
                  </a:lnTo>
                  <a:lnTo>
                    <a:pt x="506899" y="715255"/>
                  </a:lnTo>
                  <a:lnTo>
                    <a:pt x="554730" y="709754"/>
                  </a:lnTo>
                  <a:lnTo>
                    <a:pt x="598648" y="694079"/>
                  </a:lnTo>
                  <a:lnTo>
                    <a:pt x="637398" y="669474"/>
                  </a:lnTo>
                  <a:lnTo>
                    <a:pt x="669722" y="637180"/>
                  </a:lnTo>
                  <a:lnTo>
                    <a:pt x="694366" y="598441"/>
                  </a:lnTo>
                  <a:lnTo>
                    <a:pt x="710074" y="554499"/>
                  </a:lnTo>
                  <a:lnTo>
                    <a:pt x="715589" y="506596"/>
                  </a:lnTo>
                  <a:lnTo>
                    <a:pt x="715588" y="208408"/>
                  </a:lnTo>
                  <a:lnTo>
                    <a:pt x="710073" y="160596"/>
                  </a:lnTo>
                  <a:lnTo>
                    <a:pt x="694366" y="116719"/>
                  </a:lnTo>
                  <a:lnTo>
                    <a:pt x="669722" y="78024"/>
                  </a:lnTo>
                  <a:lnTo>
                    <a:pt x="637397" y="45758"/>
                  </a:lnTo>
                  <a:lnTo>
                    <a:pt x="598647" y="21168"/>
                  </a:lnTo>
                  <a:lnTo>
                    <a:pt x="554729" y="5499"/>
                  </a:lnTo>
                  <a:lnTo>
                    <a:pt x="506898" y="0"/>
                  </a:lnTo>
                  <a:close/>
                </a:path>
              </a:pathLst>
            </a:custGeom>
            <a:solidFill>
              <a:srgbClr val="FF5E3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2024-02-16T07:44:40Z</dcterms:created>
  <dcterms:modified xsi:type="dcterms:W3CDTF">2024-02-16T07:44:40Z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2024-02-16T00:00:00Z</vt:filetime>
  </property>
</Properties>
</file>