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4787" r:id="rId2"/>
    <p:sldMasterId id="2147484805" r:id="rId3"/>
  </p:sldMasterIdLst>
  <p:notesMasterIdLst>
    <p:notesMasterId r:id="rId4"/>
  </p:notesMasterIdLst>
  <p:sldIdLst>
    <p:sldId id="301" r:id="rId5"/>
    <p:sldId id="363" r:id="rId6"/>
    <p:sldId id="365" r:id="rId7"/>
    <p:sldId id="354" r:id="rId8"/>
    <p:sldId id="355" r:id="rId9"/>
    <p:sldId id="356" r:id="rId10"/>
    <p:sldId id="357" r:id="rId11"/>
    <p:sldId id="358" r:id="rId12"/>
    <p:sldId id="360" r:id="rId13"/>
    <p:sldId id="361" r:id="rId14"/>
    <p:sldId id="313" r:id="rId15"/>
    <p:sldId id="306" r:id="rId16"/>
    <p:sldId id="309" r:id="rId17"/>
    <p:sldId id="311" r:id="rId18"/>
    <p:sldId id="312" r:id="rId19"/>
    <p:sldId id="315" r:id="rId20"/>
    <p:sldId id="316" r:id="rId21"/>
    <p:sldId id="317" r:id="rId22"/>
    <p:sldId id="318" r:id="rId23"/>
    <p:sldId id="319" r:id="rId24"/>
    <p:sldId id="320" r:id="rId25"/>
    <p:sldId id="328" r:id="rId26"/>
    <p:sldId id="329" r:id="rId27"/>
    <p:sldId id="330" r:id="rId28"/>
    <p:sldId id="346" r:id="rId29"/>
    <p:sldId id="332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23" r:id="rId40"/>
    <p:sldId id="350" r:id="rId41"/>
    <p:sldId id="351" r:id="rId42"/>
    <p:sldId id="352" r:id="rId43"/>
    <p:sldId id="347" r:id="rId44"/>
    <p:sldId id="349" r:id="rId45"/>
    <p:sldId id="348" r:id="rId46"/>
  </p:sldIdLst>
  <p:sldSz cx="9144000" cy="6858000" type="screen4x3"/>
  <p:notesSz cx="6858000" cy="9144000"/>
  <p:custDataLst>
    <p:tags r:id="rId4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0" name="min mol" initials="m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901"/>
    <a:srgbClr val="E4FAB2"/>
    <a:srgbClr val="990000"/>
    <a:srgbClr val="E2CAB2"/>
    <a:srgbClr val="562828"/>
    <a:srgbClr val="954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780" autoAdjust="0"/>
  </p:normalViewPr>
  <p:slideViewPr>
    <p:cSldViewPr>
      <p:cViewPr>
        <p:scale>
          <a:sx n="100" d="100"/>
          <a:sy n="100" d="100"/>
        </p:scale>
        <p:origin x="1722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notesMaster" Target="notesMasters/notes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slide" Target="slides/slide42.xml" /><Relationship Id="rId47" Type="http://schemas.openxmlformats.org/officeDocument/2006/relationships/tags" Target="tags/tag1.xml" /><Relationship Id="rId48" Type="http://schemas.openxmlformats.org/officeDocument/2006/relationships/presProps" Target="presProps.xml" /><Relationship Id="rId49" Type="http://schemas.openxmlformats.org/officeDocument/2006/relationships/viewProps" Target="viewProps.xml" /><Relationship Id="rId5" Type="http://schemas.openxmlformats.org/officeDocument/2006/relationships/slide" Target="slides/slide1.xml" /><Relationship Id="rId50" Type="http://schemas.openxmlformats.org/officeDocument/2006/relationships/theme" Target="theme/theme1.xml" /><Relationship Id="rId51" Type="http://schemas.openxmlformats.org/officeDocument/2006/relationships/tableStyles" Target="tableStyles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5A94EEBD-039C-4216-BDD8-5D78471EFF2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51419AEA-45FE-4362-BE69-BA893B3EE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62980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B9F59FCE-31B2-4CC5-93FE-E35106363A00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7137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8E665F6-B846-4064-AFC2-2440D61ED0A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E0E18ABE-A52A-408C-A80A-FA5667512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58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8A703136-D083-43BC-937F-6BB097BFBEAB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09.11.2020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A90612ED-C989-4D35-84FA-EAD824FF4FA5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4367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/>
            <a:fld id="{58E665F6-B846-4064-AFC2-2440D61ED0A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/>
            <a:fld id="{E0E18ABE-A52A-408C-A80A-FA5667512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40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89" r:id="rId1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0"/>
        </a:spcBef>
        <a:spcAft>
          <a:spcPts val="1000"/>
        </a:spcAft>
        <a:buClr>
          <a:schemeClr val="tx1"/>
        </a:buClr>
        <a:buSzTx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0"/>
        </a:spcBef>
        <a:spcAft>
          <a:spcPts val="1000"/>
        </a:spcAft>
        <a:buClr>
          <a:schemeClr val="tx1"/>
        </a:buClr>
        <a:buSzTx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0"/>
        </a:spcBef>
        <a:spcAft>
          <a:spcPts val="1000"/>
        </a:spcAft>
        <a:buClr>
          <a:schemeClr val="tx1"/>
        </a:buClr>
        <a:buSzTx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0"/>
        </a:spcBef>
        <a:spcAft>
          <a:spcPts val="1000"/>
        </a:spcAft>
        <a:buClr>
          <a:schemeClr val="tx1"/>
        </a:buClr>
        <a:buSzTx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0"/>
        </a:spcBef>
        <a:spcAft>
          <a:spcPts val="1000"/>
        </a:spcAft>
        <a:buClr>
          <a:schemeClr val="tx1"/>
        </a:buClr>
        <a:buSzTx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0"/>
        </a:spcBef>
        <a:spcAft>
          <a:spcPts val="1000"/>
        </a:spcAft>
        <a:buClr>
          <a:schemeClr val="tx1"/>
        </a:buClr>
        <a:buSzTx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0"/>
        </a:spcBef>
        <a:spcAft>
          <a:spcPts val="1000"/>
        </a:spcAft>
        <a:buClr>
          <a:schemeClr val="tx1"/>
        </a:buClr>
        <a:buSzTx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0"/>
        </a:spcBef>
        <a:spcAft>
          <a:spcPts val="1000"/>
        </a:spcAft>
        <a:buClr>
          <a:schemeClr val="tx1"/>
        </a:buClr>
        <a:buSzTx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0"/>
        </a:spcBef>
        <a:spcAft>
          <a:spcPts val="1000"/>
        </a:spcAft>
        <a:buClr>
          <a:schemeClr val="tx1"/>
        </a:buClr>
        <a:buSzTx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/>
          </a:lstStyle>
          <a:p>
            <a:p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/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/>
            <a:fld id="{8A703136-D083-43BC-937F-6BB097BFBEAB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09.11.2020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A90612ED-C989-4D35-84FA-EAD824FF4FA5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03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07" r:id="rId1"/>
  </p:sldLayoutIdLst>
  <p:transition/>
  <p:timing/>
  <p:txStyles>
    <p:titleStyle>
      <a:defPPr/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77.jpeg" /><Relationship Id="rId11" Type="http://schemas.openxmlformats.org/officeDocument/2006/relationships/image" Target="../media/image78.jpeg" /><Relationship Id="rId12" Type="http://schemas.openxmlformats.org/officeDocument/2006/relationships/image" Target="../media/image79.jpeg" /><Relationship Id="rId13" Type="http://schemas.openxmlformats.org/officeDocument/2006/relationships/image" Target="../media/image80.jpeg" /><Relationship Id="rId14" Type="http://schemas.openxmlformats.org/officeDocument/2006/relationships/image" Target="../media/image81.jpeg" /><Relationship Id="rId2" Type="http://schemas.openxmlformats.org/officeDocument/2006/relationships/image" Target="../media/image70.jpeg" /><Relationship Id="rId3" Type="http://schemas.openxmlformats.org/officeDocument/2006/relationships/image" Target="../media/image71.jpeg" /><Relationship Id="rId4" Type="http://schemas.openxmlformats.org/officeDocument/2006/relationships/image" Target="../media/image72.jpeg" /><Relationship Id="rId5" Type="http://schemas.openxmlformats.org/officeDocument/2006/relationships/image" Target="../media/image73.jpeg" /><Relationship Id="rId6" Type="http://schemas.openxmlformats.org/officeDocument/2006/relationships/image" Target="../media/image25.png" /><Relationship Id="rId7" Type="http://schemas.openxmlformats.org/officeDocument/2006/relationships/image" Target="../media/image74.jpeg" /><Relationship Id="rId8" Type="http://schemas.openxmlformats.org/officeDocument/2006/relationships/image" Target="../media/image75.jpeg" /><Relationship Id="rId9" Type="http://schemas.openxmlformats.org/officeDocument/2006/relationships/image" Target="../media/image7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3.png" /><Relationship Id="rId3" Type="http://schemas.openxmlformats.org/officeDocument/2006/relationships/image" Target="../media/image84.jpeg" /><Relationship Id="rId4" Type="http://schemas.openxmlformats.org/officeDocument/2006/relationships/image" Target="../media/image8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6.jpeg" /><Relationship Id="rId3" Type="http://schemas.openxmlformats.org/officeDocument/2006/relationships/image" Target="../media/image87.jpeg" /><Relationship Id="rId4" Type="http://schemas.openxmlformats.org/officeDocument/2006/relationships/image" Target="../media/image88.jpeg" /><Relationship Id="rId5" Type="http://schemas.openxmlformats.org/officeDocument/2006/relationships/image" Target="../media/image8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0.jpeg" /><Relationship Id="rId3" Type="http://schemas.openxmlformats.org/officeDocument/2006/relationships/image" Target="../media/image91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2.jpeg" /><Relationship Id="rId3" Type="http://schemas.openxmlformats.org/officeDocument/2006/relationships/image" Target="../media/image9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5.jpeg" /><Relationship Id="rId3" Type="http://schemas.openxmlformats.org/officeDocument/2006/relationships/image" Target="../media/image96.jpeg" /><Relationship Id="rId4" Type="http://schemas.openxmlformats.org/officeDocument/2006/relationships/image" Target="../media/image97.jpeg" /><Relationship Id="rId5" Type="http://schemas.openxmlformats.org/officeDocument/2006/relationships/image" Target="../media/image9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jpeg" /><Relationship Id="rId3" Type="http://schemas.openxmlformats.org/officeDocument/2006/relationships/image" Target="../media/image100.jpeg" /><Relationship Id="rId4" Type="http://schemas.openxmlformats.org/officeDocument/2006/relationships/image" Target="../media/image10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.xml" /><Relationship Id="rId3" Type="http://schemas.openxmlformats.org/officeDocument/2006/relationships/image" Target="../media/image102.jpeg" /><Relationship Id="rId4" Type="http://schemas.openxmlformats.org/officeDocument/2006/relationships/image" Target="../media/image103.jpeg" /><Relationship Id="rId5" Type="http://schemas.openxmlformats.org/officeDocument/2006/relationships/image" Target="../media/image104.jpeg" /><Relationship Id="rId6" Type="http://schemas.openxmlformats.org/officeDocument/2006/relationships/image" Target="../media/image10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Relationship Id="rId3" Type="http://schemas.openxmlformats.org/officeDocument/2006/relationships/image" Target="../media/image1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6.jpeg" /><Relationship Id="rId3" Type="http://schemas.openxmlformats.org/officeDocument/2006/relationships/image" Target="../media/image107.jpeg" /><Relationship Id="rId4" Type="http://schemas.openxmlformats.org/officeDocument/2006/relationships/image" Target="../media/image10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0.jpeg" /><Relationship Id="rId3" Type="http://schemas.openxmlformats.org/officeDocument/2006/relationships/image" Target="../media/image11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2.jpeg" /><Relationship Id="rId3" Type="http://schemas.openxmlformats.org/officeDocument/2006/relationships/image" Target="../media/image113.jpeg" /><Relationship Id="rId4" Type="http://schemas.openxmlformats.org/officeDocument/2006/relationships/image" Target="../media/image114.jpeg" /><Relationship Id="rId5" Type="http://schemas.openxmlformats.org/officeDocument/2006/relationships/image" Target="../media/image11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6.jpeg" /><Relationship Id="rId3" Type="http://schemas.openxmlformats.org/officeDocument/2006/relationships/image" Target="../media/image117.jpeg" /><Relationship Id="rId4" Type="http://schemas.openxmlformats.org/officeDocument/2006/relationships/image" Target="../media/image11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0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1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2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3.jpeg" /><Relationship Id="rId3" Type="http://schemas.openxmlformats.org/officeDocument/2006/relationships/image" Target="../media/image124.jpeg" /><Relationship Id="rId4" Type="http://schemas.openxmlformats.org/officeDocument/2006/relationships/image" Target="../media/image125.jpeg" /><Relationship Id="rId5" Type="http://schemas.openxmlformats.org/officeDocument/2006/relationships/image" Target="../media/image126.jpeg" /><Relationship Id="rId6" Type="http://schemas.openxmlformats.org/officeDocument/2006/relationships/image" Target="../media/image12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8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9.jpeg" /><Relationship Id="rId3" Type="http://schemas.openxmlformats.org/officeDocument/2006/relationships/image" Target="../media/image130.jpeg" /><Relationship Id="rId4" Type="http://schemas.openxmlformats.org/officeDocument/2006/relationships/image" Target="../media/image131.jpeg" /><Relationship Id="rId5" Type="http://schemas.openxmlformats.org/officeDocument/2006/relationships/image" Target="../media/image132.jpeg" /><Relationship Id="rId6" Type="http://schemas.openxmlformats.org/officeDocument/2006/relationships/image" Target="../media/image133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4.jpeg" /><Relationship Id="rId3" Type="http://schemas.openxmlformats.org/officeDocument/2006/relationships/image" Target="../media/image135.jpeg" /><Relationship Id="rId4" Type="http://schemas.openxmlformats.org/officeDocument/2006/relationships/image" Target="../media/image136.jpeg" /><Relationship Id="rId5" Type="http://schemas.openxmlformats.org/officeDocument/2006/relationships/image" Target="../media/image137.jpeg" /><Relationship Id="rId6" Type="http://schemas.openxmlformats.org/officeDocument/2006/relationships/image" Target="../media/image138.jpeg" /><Relationship Id="rId7" Type="http://schemas.openxmlformats.org/officeDocument/2006/relationships/image" Target="../media/image139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0.jpeg" /><Relationship Id="rId3" Type="http://schemas.openxmlformats.org/officeDocument/2006/relationships/image" Target="../media/image141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2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43.jpeg" /><Relationship Id="rId4" Type="http://schemas.openxmlformats.org/officeDocument/2006/relationships/image" Target="../media/image144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5.jpeg" /><Relationship Id="rId3" Type="http://schemas.openxmlformats.org/officeDocument/2006/relationships/image" Target="../media/image146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7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8.jpeg" /><Relationship Id="rId3" Type="http://schemas.openxmlformats.org/officeDocument/2006/relationships/image" Target="../media/image149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0.jpeg" /><Relationship Id="rId3" Type="http://schemas.openxmlformats.org/officeDocument/2006/relationships/image" Target="../media/image15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png" /><Relationship Id="rId4" Type="http://schemas.openxmlformats.org/officeDocument/2006/relationships/image" Target="../media/image18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2.jpeg" /><Relationship Id="rId3" Type="http://schemas.openxmlformats.org/officeDocument/2006/relationships/image" Target="../media/image153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4.jpeg" /><Relationship Id="rId3" Type="http://schemas.openxmlformats.org/officeDocument/2006/relationships/image" Target="../media/image155.jpeg" /><Relationship Id="rId4" Type="http://schemas.openxmlformats.org/officeDocument/2006/relationships/image" Target="../media/image156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image" Target="../media/image23.jpeg" /><Relationship Id="rId7" Type="http://schemas.openxmlformats.org/officeDocument/2006/relationships/image" Target="../media/image24.jpeg" /><Relationship Id="rId8" Type="http://schemas.openxmlformats.org/officeDocument/2006/relationships/image" Target="../media/image2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Relationship Id="rId6" Type="http://schemas.openxmlformats.org/officeDocument/2006/relationships/image" Target="../media/image30.jpeg" /><Relationship Id="rId7" Type="http://schemas.openxmlformats.org/officeDocument/2006/relationships/image" Target="../media/image31.jpeg" /><Relationship Id="rId8" Type="http://schemas.openxmlformats.org/officeDocument/2006/relationships/image" Target="../media/image2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Relationship Id="rId5" Type="http://schemas.openxmlformats.org/officeDocument/2006/relationships/image" Target="../media/image35.jpeg" /><Relationship Id="rId6" Type="http://schemas.openxmlformats.org/officeDocument/2006/relationships/image" Target="../media/image36.jpeg" /><Relationship Id="rId7" Type="http://schemas.openxmlformats.org/officeDocument/2006/relationships/image" Target="../media/image37.jpeg" /><Relationship Id="rId8" Type="http://schemas.openxmlformats.org/officeDocument/2006/relationships/image" Target="../media/image2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Relationship Id="rId6" Type="http://schemas.openxmlformats.org/officeDocument/2006/relationships/image" Target="../media/image2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50.jpeg" /><Relationship Id="rId11" Type="http://schemas.openxmlformats.org/officeDocument/2006/relationships/image" Target="../media/image51.jpeg" /><Relationship Id="rId12" Type="http://schemas.openxmlformats.org/officeDocument/2006/relationships/image" Target="../media/image52.jpeg" /><Relationship Id="rId13" Type="http://schemas.openxmlformats.org/officeDocument/2006/relationships/image" Target="../media/image53.jpeg" /><Relationship Id="rId14" Type="http://schemas.openxmlformats.org/officeDocument/2006/relationships/image" Target="../media/image54.jpeg" /><Relationship Id="rId15" Type="http://schemas.openxmlformats.org/officeDocument/2006/relationships/image" Target="../media/image55.jpeg" /><Relationship Id="rId16" Type="http://schemas.openxmlformats.org/officeDocument/2006/relationships/image" Target="../media/image56.jpeg" /><Relationship Id="rId17" Type="http://schemas.openxmlformats.org/officeDocument/2006/relationships/image" Target="../media/image57.jpeg" /><Relationship Id="rId18" Type="http://schemas.openxmlformats.org/officeDocument/2006/relationships/image" Target="../media/image58.jpeg" /><Relationship Id="rId19" Type="http://schemas.openxmlformats.org/officeDocument/2006/relationships/image" Target="../media/image59.jpeg" /><Relationship Id="rId2" Type="http://schemas.openxmlformats.org/officeDocument/2006/relationships/image" Target="../media/image42.jpeg" /><Relationship Id="rId20" Type="http://schemas.openxmlformats.org/officeDocument/2006/relationships/image" Target="../media/image60.jpeg" /><Relationship Id="rId21" Type="http://schemas.openxmlformats.org/officeDocument/2006/relationships/image" Target="../media/image61.jpeg" /><Relationship Id="rId22" Type="http://schemas.openxmlformats.org/officeDocument/2006/relationships/image" Target="../media/image62.jpeg" /><Relationship Id="rId23" Type="http://schemas.openxmlformats.org/officeDocument/2006/relationships/image" Target="../media/image63.jpeg" /><Relationship Id="rId24" Type="http://schemas.openxmlformats.org/officeDocument/2006/relationships/image" Target="../media/image64.jpeg" /><Relationship Id="rId25" Type="http://schemas.openxmlformats.org/officeDocument/2006/relationships/image" Target="../media/image65.jpeg" /><Relationship Id="rId26" Type="http://schemas.openxmlformats.org/officeDocument/2006/relationships/image" Target="../media/image66.jpeg" /><Relationship Id="rId27" Type="http://schemas.openxmlformats.org/officeDocument/2006/relationships/image" Target="../media/image67.jpeg" /><Relationship Id="rId28" Type="http://schemas.openxmlformats.org/officeDocument/2006/relationships/image" Target="../media/image68.jpeg" /><Relationship Id="rId29" Type="http://schemas.openxmlformats.org/officeDocument/2006/relationships/image" Target="../media/image69.jpeg" /><Relationship Id="rId3" Type="http://schemas.openxmlformats.org/officeDocument/2006/relationships/image" Target="../media/image43.jpeg" /><Relationship Id="rId4" Type="http://schemas.openxmlformats.org/officeDocument/2006/relationships/image" Target="../media/image44.jpeg" /><Relationship Id="rId5" Type="http://schemas.openxmlformats.org/officeDocument/2006/relationships/image" Target="../media/image45.jpeg" /><Relationship Id="rId6" Type="http://schemas.openxmlformats.org/officeDocument/2006/relationships/image" Target="../media/image46.jpeg" /><Relationship Id="rId7" Type="http://schemas.openxmlformats.org/officeDocument/2006/relationships/image" Target="../media/image47.jpeg" /><Relationship Id="rId8" Type="http://schemas.openxmlformats.org/officeDocument/2006/relationships/image" Target="../media/image48.jpeg" /><Relationship Id="rId9" Type="http://schemas.openxmlformats.org/officeDocument/2006/relationships/image" Target="../media/image4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5" y="1672391"/>
            <a:ext cx="7241458" cy="1512168"/>
          </a:xfrm>
        </p:spPr>
        <p:txBody>
          <a:bodyPr>
            <a:normAutofit/>
          </a:bodyPr>
          <a:lstStyle>
            <a:defPPr/>
          </a:lstStyle>
          <a:p>
            <a:r>
              <a:rPr lang="ru-RU" sz="2000" b="1" cap="none" smtClean="0">
                <a:solidFill>
                  <a:schemeClr val="tx2">
                    <a:lumMod val="25000"/>
                  </a:schemeClr>
                </a:solidFill>
                <a:latin typeface="Sitka Heading" panose="02000505000000020004" pitchFamily="2" charset="0"/>
                <a:ea typeface="Arial"/>
                <a:cs typeface="Arial"/>
              </a:rPr>
              <a:t>«Просвещенность - гарант безопасности мировоззрения детей и подростков в РД»</a:t>
            </a:r>
            <a:endParaRPr lang="ru-RU" sz="2000" b="1" cap="none">
              <a:solidFill>
                <a:srgbClr val="002060"/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062" y="69925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ru-RU">
                <a:ln w="3175" cmpd="sng">
                  <a:noFill/>
                </a:ln>
                <a:solidFill>
                  <a:schemeClr val="tx2">
                    <a:lumMod val="10000"/>
                  </a:schemeClr>
                </a:solidFill>
                <a:latin typeface="Sitka Heading" panose="02000505000000020004" pitchFamily="2" charset="0"/>
                <a:ea typeface="Arial"/>
                <a:cs typeface="Arial"/>
              </a:rPr>
              <a:t>Министерство образования и науки </a:t>
            </a:r>
            <a:r>
              <a:rPr lang="ru-RU" smtClean="0">
                <a:ln w="3175" cmpd="sng">
                  <a:noFill/>
                </a:ln>
                <a:solidFill>
                  <a:schemeClr val="tx2">
                    <a:lumMod val="10000"/>
                  </a:schemeClr>
                </a:solidFill>
                <a:latin typeface="Sitka Heading" panose="02000505000000020004" pitchFamily="2" charset="0"/>
                <a:ea typeface="Arial"/>
                <a:cs typeface="Arial"/>
              </a:rPr>
              <a:t>Республики Дагестан</a:t>
            </a:r>
          </a:p>
          <a:p>
            <a:endParaRPr lang="ru-RU" b="1" smtClean="0">
              <a:ln w="3175" cmpd="sng">
                <a:noFill/>
              </a:ln>
              <a:solidFill>
                <a:schemeClr val="tx2">
                  <a:lumMod val="10000"/>
                </a:schemeClr>
              </a:solidFill>
              <a:latin typeface="Sitka Heading" panose="02000505000000020004" pitchFamily="2" charset="0"/>
              <a:ea typeface="Arial"/>
              <a:cs typeface="Arial"/>
            </a:endParaRPr>
          </a:p>
          <a:p>
            <a:r>
              <a:rPr lang="ru-RU" sz="1400" b="1" smtClean="0">
                <a:ln w="3175" cmpd="sng">
                  <a:noFill/>
                </a:ln>
                <a:solidFill>
                  <a:schemeClr val="tx2">
                    <a:lumMod val="10000"/>
                  </a:schemeClr>
                </a:solidFill>
                <a:latin typeface="Sitka Heading" panose="02000505000000020004" pitchFamily="2" charset="0"/>
                <a:ea typeface="Arial"/>
                <a:cs typeface="Arial"/>
              </a:rPr>
              <a:t>Презентация</a:t>
            </a:r>
          </a:p>
          <a:p>
            <a:endParaRPr lang="ru-RU" sz="1400" b="1" smtClean="0">
              <a:ln w="3175" cmpd="sng">
                <a:noFill/>
              </a:ln>
              <a:solidFill>
                <a:schemeClr val="tx2">
                  <a:lumMod val="10000"/>
                </a:schemeClr>
              </a:solidFill>
              <a:latin typeface="Sitka Heading" panose="02000505000000020004" pitchFamily="2" charset="0"/>
              <a:ea typeface="Arial"/>
              <a:cs typeface="Arial"/>
            </a:endParaRPr>
          </a:p>
          <a:p>
            <a:endParaRPr lang="ru-RU" sz="1400" b="1" smtClean="0">
              <a:ln w="3175" cmpd="sng">
                <a:noFill/>
              </a:ln>
              <a:solidFill>
                <a:schemeClr val="tx2">
                  <a:lumMod val="10000"/>
                </a:schemeClr>
              </a:solidFill>
              <a:latin typeface="Sitka Heading" panose="02000505000000020004" pitchFamily="2" charset="0"/>
              <a:ea typeface="Arial"/>
              <a:cs typeface="Arial"/>
            </a:endParaRPr>
          </a:p>
          <a:p>
            <a:endParaRPr lang="ru-RU" b="1">
              <a:ln w="3175" cmpd="sng">
                <a:noFill/>
              </a:ln>
              <a:solidFill>
                <a:schemeClr val="tx2">
                  <a:lumMod val="10000"/>
                </a:schemeClr>
              </a:solidFill>
              <a:latin typeface="Sitka Heading" panose="02000505000000020004" pitchFamily="2" charset="0"/>
              <a:ea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351" y="466845"/>
            <a:ext cx="1512168" cy="1385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66" y="3486025"/>
            <a:ext cx="4176464" cy="234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002" y="3112483"/>
            <a:ext cx="464451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73209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003" y="2926726"/>
            <a:ext cx="3343675" cy="188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810" y="2682242"/>
            <a:ext cx="1977430" cy="263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469" y="1556932"/>
            <a:ext cx="2567001" cy="160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 r="18294"/>
          <a:stretch>
            <a:fillRect/>
          </a:stretch>
        </p:blipFill>
        <p:spPr>
          <a:xfrm>
            <a:off x="6080817" y="4921772"/>
            <a:ext cx="2664672" cy="175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253" y="690035"/>
            <a:ext cx="7330966" cy="334430"/>
          </a:xfrm>
        </p:spPr>
        <p:txBody>
          <a:bodyPr>
            <a:noAutofit/>
          </a:bodyPr>
          <a:lstStyle>
            <a:defPPr/>
          </a:lstStyle>
          <a:p>
            <a:pPr/>
            <a:r>
              <a:rPr lang="ru-RU" sz="14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Герои есть и сегодня… и ты можешь стать героем!</a:t>
            </a:r>
            <a:br>
              <a:rPr lang="ru-RU" sz="14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</a:br>
            <a:br>
              <a:rPr lang="ru-RU" sz="14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В </a:t>
            </a:r>
            <a:r>
              <a:rPr lang="ru-RU" sz="140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каждое столетие в Дагестане рождаются достойные </a:t>
            </a:r>
            <a:br>
              <a:rPr lang="ru-RU" sz="140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личности, формирующие </a:t>
            </a:r>
            <a:r>
              <a:rPr lang="ru-RU" sz="14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историю </a:t>
            </a:r>
            <a:r>
              <a:rPr lang="ru-RU" sz="140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нашего края  </a:t>
            </a:r>
            <a:br>
              <a:rPr lang="ru-RU" sz="14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в различных </a:t>
            </a:r>
            <a:r>
              <a:rPr lang="ru-RU" sz="140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сферах. </a:t>
            </a:r>
            <a:br>
              <a:rPr lang="ru-RU" sz="14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</a:br>
            <a:br>
              <a:rPr lang="ru-RU" sz="140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            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6743" y="857250"/>
            <a:ext cx="1078706" cy="109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433" y="1944541"/>
            <a:ext cx="3298946" cy="2200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rcRect l="14954" t="18030" r="16206" b="4867"/>
          <a:stretch>
            <a:fillRect/>
          </a:stretch>
        </p:blipFill>
        <p:spPr>
          <a:xfrm>
            <a:off x="1367432" y="3961674"/>
            <a:ext cx="2068125" cy="1541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804" y="3636872"/>
            <a:ext cx="1506608" cy="200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SadikovShM.jpg"/>
          <p:cNvPicPr>
            <a:picLocks noChangeAspect="1"/>
          </p:cNvPicPr>
          <p:nvPr/>
        </p:nvPicPr>
        <p:blipFill>
          <a:blip r:embed="rId10"/>
          <a:srcRect l="1235" t="3896" r="-1235" b="11187"/>
          <a:stretch>
            <a:fillRect/>
          </a:stretch>
        </p:blipFill>
        <p:spPr>
          <a:xfrm>
            <a:off x="3978361" y="5039482"/>
            <a:ext cx="2119266" cy="165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b9f7999667d680af9a85b74d74700ee_XL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3019" y="3393244"/>
            <a:ext cx="2864753" cy="1778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224045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6819" y="4481423"/>
            <a:ext cx="1853041" cy="246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7053" y="1881290"/>
            <a:ext cx="2394890" cy="175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604" y="5073558"/>
            <a:ext cx="4186260" cy="155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9683844"/>
      </p:ext>
    </p:extLst>
  </p:cSld>
  <p:clrMapOvr>
    <a:masterClrMapping/>
  </p:clrMapOvr>
  <p:transition>
    <p:fade thruBlk="1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85264">
            <a:off x="392234" y="256525"/>
            <a:ext cx="7772400" cy="1456267"/>
          </a:xfrm>
        </p:spPr>
        <p:txBody>
          <a:bodyPr>
            <a:normAutofit/>
          </a:bodyPr>
          <a:lstStyle>
            <a:defPPr/>
          </a:lstStyle>
          <a:p>
            <a:r>
              <a:rPr lang="ru-RU" sz="2000" b="1" cap="none" smtClean="0">
                <a:solidFill>
                  <a:schemeClr val="tx2">
                    <a:lumMod val="10000"/>
                  </a:schemeClr>
                </a:solidFill>
                <a:latin typeface="Sitka Heading" panose="02000505000000020004" pitchFamily="2" charset="0"/>
                <a:ea typeface="Arial"/>
                <a:cs typeface="Arial"/>
              </a:rPr>
              <a:t>Время – самое ценное, что у нас есть</a:t>
            </a:r>
            <a:endParaRPr lang="ru-RU" sz="2000" b="1" cap="none">
              <a:solidFill>
                <a:schemeClr val="tx2">
                  <a:lumMod val="10000"/>
                </a:schemeClr>
              </a:solidFill>
              <a:latin typeface="Sitka Heading" panose="02000505000000020004" pitchFamily="2" charset="0"/>
              <a:ea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556792"/>
            <a:ext cx="5223291" cy="2790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54360" y="1556792"/>
            <a:ext cx="2818656" cy="3649133"/>
          </a:xfrm>
        </p:spPr>
        <p:txBody>
          <a:bodyPr>
            <a:normAutofit/>
          </a:bodyPr>
          <a:lstStyle>
            <a:defPPr/>
          </a:lstStyle>
          <a:p>
            <a:pPr marL="0" indent="0" algn="ctr">
              <a:buNone/>
            </a:pPr>
            <a:r>
              <a:rPr lang="ru-RU" sz="1500" b="1" smtClean="0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 </a:t>
            </a:r>
            <a:r>
              <a:rPr lang="ru-RU" sz="1500" b="1" smtClean="0">
                <a:ln w="3175" cmpd="sng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Я вспомнил </a:t>
            </a:r>
            <a:r>
              <a:rPr lang="ru-RU" sz="1500" b="1">
                <a:ln w="3175" cmpd="sng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детство!</a:t>
            </a:r>
          </a:p>
          <a:p>
            <a:pPr marL="0" indent="0" algn="ctr">
              <a:buNone/>
            </a:pPr>
            <a:r>
              <a:rPr lang="ru-RU" sz="1500" b="1">
                <a:ln w="3175" cmpd="sng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Мои юные года,</a:t>
            </a:r>
          </a:p>
          <a:p>
            <a:pPr marL="0" indent="0" algn="ctr">
              <a:buNone/>
            </a:pPr>
            <a:r>
              <a:rPr lang="ru-RU" sz="1500" b="1">
                <a:ln w="3175" cmpd="sng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Когда мы были вместе,</a:t>
            </a:r>
          </a:p>
          <a:p>
            <a:pPr marL="0" indent="0" algn="ctr">
              <a:buNone/>
            </a:pPr>
            <a:r>
              <a:rPr lang="ru-RU" sz="1500" b="1">
                <a:ln w="3175" cmpd="sng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С друзьями со двора.</a:t>
            </a:r>
          </a:p>
          <a:p>
            <a:pPr marL="0" indent="0" algn="ctr">
              <a:buNone/>
            </a:pPr>
            <a:endParaRPr lang="ru-RU" sz="1500" b="1">
              <a:ln w="3175" cmpd="sng"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pPr marL="0" indent="0" algn="ctr">
              <a:buNone/>
            </a:pPr>
            <a:r>
              <a:rPr lang="ru-RU" sz="1500" b="1">
                <a:ln w="3175" cmpd="sng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Смеялись и играли,</a:t>
            </a:r>
          </a:p>
          <a:p>
            <a:pPr marL="0" indent="0" algn="ctr">
              <a:buNone/>
            </a:pPr>
            <a:r>
              <a:rPr lang="ru-RU" sz="1500" b="1">
                <a:ln w="3175" cmpd="sng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И было так легко.</a:t>
            </a:r>
          </a:p>
          <a:p>
            <a:pPr marL="0" indent="0" algn="ctr">
              <a:buNone/>
            </a:pPr>
            <a:r>
              <a:rPr lang="ru-RU" sz="1500" b="1">
                <a:ln w="3175" cmpd="sng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Тогда не понимали,</a:t>
            </a:r>
          </a:p>
          <a:p>
            <a:pPr marL="0" indent="0" algn="ctr">
              <a:buNone/>
            </a:pPr>
            <a:r>
              <a:rPr lang="ru-RU" sz="1500" b="1">
                <a:ln w="3175" cmpd="sng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Как будем далеко</a:t>
            </a:r>
            <a:r>
              <a:rPr lang="ru-RU" sz="1500" b="1" smtClean="0">
                <a:ln w="3175" cmpd="sng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.</a:t>
            </a:r>
            <a:endParaRPr lang="ru-RU" sz="1500" b="1">
              <a:ln w="3175" cmpd="sng"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latin typeface="Segoe Print" pitchFamily="2" charset="0"/>
              <a:ea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8985" y="5445224"/>
            <a:ext cx="507703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500" b="1">
                <a:ln w="3175" cmpd="sng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Ни за какие </a:t>
            </a:r>
            <a:r>
              <a:rPr lang="ru-RU" sz="1500" b="1" smtClean="0">
                <a:ln w="3175" cmpd="sng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деньги мира </a:t>
            </a:r>
            <a:r>
              <a:rPr lang="ru-RU" sz="1500" b="1">
                <a:ln w="3175" cmpd="sng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мы не сможем </a:t>
            </a:r>
            <a:r>
              <a:rPr lang="ru-RU" sz="1500" b="1" smtClean="0">
                <a:ln w="3175" cmpd="sng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купить</a:t>
            </a:r>
          </a:p>
          <a:p>
            <a:pPr algn="ctr"/>
            <a:r>
              <a:rPr lang="ru-RU" sz="1500" b="1" smtClean="0">
                <a:ln w="3175" cmpd="sng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 даже секунду прошедшего времени  </a:t>
            </a:r>
            <a:endParaRPr lang="ru-RU" sz="1500" b="1">
              <a:ln w="3175" cmpd="sng"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24976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625" y="4064930"/>
            <a:ext cx="2514737" cy="13315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89518">
            <a:off x="463916" y="332656"/>
            <a:ext cx="7772400" cy="1456267"/>
          </a:xfrm>
        </p:spPr>
        <p:txBody>
          <a:bodyPr>
            <a:normAutofit/>
          </a:bodyPr>
          <a:lstStyle>
            <a:defPPr/>
          </a:lstStyle>
          <a:p>
            <a:r>
              <a:rPr lang="ru-RU" sz="2000" b="1" cap="none" smtClean="0">
                <a:solidFill>
                  <a:schemeClr val="tx2">
                    <a:lumMod val="10000"/>
                  </a:schemeClr>
                </a:solidFill>
                <a:latin typeface="Sitka Heading" panose="02000505000000020004" pitchFamily="2" charset="0"/>
                <a:ea typeface="Arial"/>
                <a:cs typeface="Arial"/>
              </a:rPr>
              <a:t>Сегодня мы очень много времени проводим в Интернете </a:t>
            </a:r>
            <a:endParaRPr lang="ru-RU" sz="2000" b="1" cap="none">
              <a:solidFill>
                <a:schemeClr val="tx2">
                  <a:lumMod val="10000"/>
                </a:schemeClr>
              </a:solidFill>
              <a:latin typeface="Sitka Heading" panose="02000505000000020004" pitchFamily="2" charset="0"/>
              <a:ea typeface="Arial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95692"/>
            <a:ext cx="8831988" cy="1525973"/>
          </a:xfrm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endParaRPr lang="ru-RU" sz="1600" b="1" smtClean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pPr marL="0" indent="0">
              <a:buNone/>
            </a:pPr>
            <a:r>
              <a:rPr lang="ru-RU" sz="1400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Всероссийский центр изучения общественного мнения:</a:t>
            </a:r>
          </a:p>
          <a:p>
            <a:pPr marL="0" indent="0">
              <a:buNone/>
            </a:pPr>
            <a:r>
              <a:rPr lang="ru-RU" sz="1400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Дети приучаются к смартфонам и планшетам уже с 2-ухлетнего возраста.</a:t>
            </a:r>
          </a:p>
          <a:p>
            <a:pPr marL="0" indent="0">
              <a:buNone/>
            </a:pPr>
            <a:r>
              <a:rPr lang="ru-RU" sz="1400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            В среднем ребенок 5-ти лет проводит с гаджетом от 1 до 3 часов</a:t>
            </a:r>
            <a:endParaRPr lang="ru-RU" sz="140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  <p:pic>
        <p:nvPicPr>
          <p:cNvPr id="7" name="Рисунок 6" descr="Dollarphotoclub_493647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155" y="1279653"/>
            <a:ext cx="3735571" cy="2392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550548" y="3791383"/>
            <a:ext cx="161614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60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Глобализация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99" y="2109345"/>
            <a:ext cx="3583965" cy="235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00432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47" y="1286320"/>
            <a:ext cx="2109064" cy="205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93722">
            <a:off x="241491" y="183562"/>
            <a:ext cx="7772400" cy="2114799"/>
          </a:xfrm>
        </p:spPr>
        <p:txBody>
          <a:bodyPr>
            <a:normAutofit/>
          </a:bodyPr>
          <a:lstStyle>
            <a:defPPr/>
          </a:lstStyle>
          <a:p>
            <a:r>
              <a:rPr lang="ru-RU" sz="24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В гаджетах сегодня:</a:t>
            </a:r>
            <a:br>
              <a:rPr lang="ru-RU" sz="24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br>
              <a:rPr lang="ru-RU" sz="24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endParaRPr lang="ru-RU" sz="1400" b="1" cap="none"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737"/>
            <a:ext cx="653179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/>
            <a:r>
              <a:rPr lang="ru-RU" b="1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 </a:t>
            </a:r>
            <a:endParaRPr lang="ru-RU" b="1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55" y="1556699"/>
            <a:ext cx="2688359" cy="178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162" y="3287570"/>
            <a:ext cx="3797167" cy="193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66637" y="5805264"/>
            <a:ext cx="336342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400" b="1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И все это в открытом </a:t>
            </a:r>
            <a:r>
              <a:rPr lang="ru-RU" sz="1400" b="1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доступе!</a:t>
            </a:r>
            <a:endParaRPr lang="ru-RU" sz="1400" b="1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4043" y="4520735"/>
            <a:ext cx="4003019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/>
            <a:r>
              <a:rPr lang="ru-RU" sz="1400" b="1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- Порнография</a:t>
            </a:r>
          </a:p>
          <a:p>
            <a:pPr/>
            <a:r>
              <a:rPr lang="ru-RU" sz="1400" b="1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 </a:t>
            </a:r>
            <a:endParaRPr lang="ru-RU" sz="1400" b="1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  <a:p>
            <a:pPr/>
            <a:r>
              <a:rPr lang="ru-RU" sz="1400" b="1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- Популяризация </a:t>
            </a:r>
            <a:r>
              <a:rPr lang="ru-RU" sz="1400" b="1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и продажа </a:t>
            </a:r>
            <a:r>
              <a:rPr lang="ru-RU" sz="1400" b="1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наркотиков</a:t>
            </a:r>
          </a:p>
          <a:p>
            <a:pPr/>
            <a:endParaRPr lang="ru-RU" sz="1400" b="1" smtClean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pPr/>
            <a:r>
              <a:rPr lang="ru-RU" sz="1400" b="1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- Идеология экстремизма</a:t>
            </a:r>
          </a:p>
          <a:p>
            <a:pPr/>
            <a:endParaRPr lang="ru-RU" sz="1400" b="1" smtClean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ru-RU" sz="1400" b="1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Неправильные мультфильмы</a:t>
            </a:r>
          </a:p>
          <a:p>
            <a:pPr/>
            <a:endParaRPr lang="ru-RU" sz="1400" b="1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  <a:p>
            <a:pPr/>
            <a:endParaRPr lang="ru-RU" sz="1400" b="1" smtClean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837" y="1748802"/>
            <a:ext cx="2554445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2100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08008">
            <a:off x="457200" y="609601"/>
            <a:ext cx="7772400" cy="1456267"/>
          </a:xfrm>
        </p:spPr>
        <p:txBody>
          <a:bodyPr>
            <a:normAutofit/>
          </a:bodyPr>
          <a:lstStyle>
            <a:defPPr/>
          </a:lstStyle>
          <a:p>
            <a:b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r>
              <a:rPr lang="ru-RU" sz="1800" b="1" cap="none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Р</a:t>
            </a:r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одителям и учителям необходимо контролировать</a:t>
            </a:r>
            <a:b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процесс пользования телефоном детей! </a:t>
            </a:r>
            <a:endParaRPr lang="ru-RU" sz="1800" b="1" cap="none"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785" y="1959836"/>
            <a:ext cx="7772400" cy="1430948"/>
          </a:xfrm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r>
              <a:rPr lang="ru-RU" sz="1400" b="1">
                <a:ln w="3175" cmpd="sng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Если это социальные сети, </a:t>
            </a:r>
            <a:r>
              <a:rPr lang="ru-RU" sz="1400" b="1" smtClean="0">
                <a:ln w="3175" cmpd="sng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нужно </a:t>
            </a:r>
            <a:r>
              <a:rPr lang="ru-RU" sz="1400" b="1">
                <a:ln w="3175" cmpd="sng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изучать подписки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6278">
            <a:off x="258485" y="2903034"/>
            <a:ext cx="2926818" cy="201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9095">
            <a:off x="4074225" y="3551973"/>
            <a:ext cx="3581830" cy="22328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300668">
            <a:off x="3993174" y="3129174"/>
            <a:ext cx="42562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400" b="1" smtClean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После использования гаджета ребенком</a:t>
            </a:r>
          </a:p>
          <a:p>
            <a:pPr algn="ctr"/>
            <a:r>
              <a:rPr lang="ru-RU" sz="1400" b="1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н</a:t>
            </a:r>
            <a:r>
              <a:rPr lang="ru-RU" sz="1400" b="1" smtClean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еобходимо изучить историю пользования</a:t>
            </a:r>
            <a:endParaRPr lang="ru-RU" sz="1400" b="1">
              <a:ln w="3175" cmpd="sng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1082" y="6093296"/>
            <a:ext cx="4982454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sz="1400" b="1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Телефон ребенка на личном пароле – </a:t>
            </a:r>
            <a:r>
              <a:rPr lang="ru-RU" sz="1600" b="1">
                <a:ln w="3175" cmpd="sng">
                  <a:noFill/>
                </a:ln>
                <a:solidFill>
                  <a:srgbClr val="C00000"/>
                </a:solidFill>
                <a:latin typeface="Segoe Print" pitchFamily="2" charset="0"/>
                <a:ea typeface="Arial"/>
                <a:cs typeface="Arial"/>
              </a:rPr>
              <a:t>опасность!</a:t>
            </a:r>
          </a:p>
        </p:txBody>
      </p:sp>
    </p:spTree>
    <p:extLst>
      <p:ext uri="{BB962C8B-B14F-4D97-AF65-F5344CB8AC3E}">
        <p14:creationId xmlns:p14="http://schemas.microsoft.com/office/powerpoint/2010/main" val="45805723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781" y="1219893"/>
            <a:ext cx="7772400" cy="1456267"/>
          </a:xfrm>
        </p:spPr>
        <p:txBody>
          <a:bodyPr>
            <a:normAutofit/>
          </a:bodyPr>
          <a:lstStyle>
            <a:defPPr/>
          </a:lstStyle>
          <a:p>
            <a:r>
              <a:rPr lang="ru-RU" sz="1800" b="1" cap="none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- </a:t>
            </a:r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Формирование протестных настроений</a:t>
            </a:r>
            <a:endParaRPr lang="ru-RU" sz="1800" b="1" cap="none"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16" y="2464677"/>
            <a:ext cx="3621020" cy="241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098123"/>
            <a:ext cx="3486119" cy="1960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5243212"/>
            <a:ext cx="43652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/>
            <a:r>
              <a:rPr lang="ru-RU" sz="1400" b="1">
                <a:ln w="3175" cmpd="sng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Вовлечение подростков в </a:t>
            </a:r>
            <a:endParaRPr lang="ru-RU" sz="1400" b="1" smtClean="0">
              <a:ln w="3175" cmpd="sng"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pPr/>
            <a:r>
              <a:rPr lang="ru-RU" sz="1400" b="1" smtClean="0">
                <a:ln w="3175" cmpd="sng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несанкционированные митинги и протесты</a:t>
            </a:r>
            <a:endParaRPr lang="ru-RU" sz="1400" b="1">
              <a:ln w="3175" cmpd="sng"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87296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772400" cy="1456267"/>
          </a:xfrm>
        </p:spPr>
        <p:txBody>
          <a:bodyPr/>
          <a:lstStyle>
            <a:defPPr/>
          </a:lstStyle>
          <a:p>
            <a:pPr/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Для справки!</a:t>
            </a:r>
            <a:endParaRPr lang="ru-RU" cap="non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1804"/>
            <a:ext cx="7772400" cy="3649133"/>
          </a:xfrm>
        </p:spPr>
        <p:txBody>
          <a:bodyPr>
            <a:normAutofit/>
          </a:bodyPr>
          <a:lstStyle>
            <a:defPPr/>
          </a:lstStyle>
          <a:p>
            <a:r>
              <a:rPr lang="ru-RU" sz="1600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За период с 1 января по 1 июля 2020 года в республике зарегистрировано </a:t>
            </a:r>
            <a:r>
              <a:rPr lang="ru-RU" smtClean="0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53</a:t>
            </a:r>
            <a:r>
              <a:rPr lang="ru-RU" sz="1600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 протестные акции, из них 33 политического характера с участием </a:t>
            </a:r>
            <a:r>
              <a:rPr lang="ru-RU" smtClean="0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8512</a:t>
            </a:r>
            <a:r>
              <a:rPr lang="ru-RU" sz="1600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 человек</a:t>
            </a:r>
            <a:endParaRPr lang="ru-RU" sz="160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39" y="1628800"/>
            <a:ext cx="3949169" cy="222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900823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1488"/>
            <a:ext cx="7772400" cy="1944216"/>
          </a:xfrm>
        </p:spPr>
        <p:txBody>
          <a:bodyPr>
            <a:normAutofit/>
          </a:bodyPr>
          <a:lstStyle>
            <a:defPPr/>
          </a:lstStyle>
          <a:p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Основная мысль идеологов протеста:</a:t>
            </a:r>
            <a:b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b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			</a:t>
            </a:r>
            <a:r>
              <a:rPr lang="ru-RU" sz="1600" b="1" cap="none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Страна богатая - народ живет бедно</a:t>
            </a:r>
            <a:br>
              <a:rPr lang="ru-RU" sz="1600" b="1" cap="none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br>
              <a:rPr lang="ru-RU" sz="1600" b="1" cap="none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r>
              <a:rPr lang="ru-RU" sz="16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							</a:t>
            </a:r>
            <a:r>
              <a:rPr lang="ru-RU" sz="1600" b="1" cap="none" smtClean="0"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Власть ворует у народа </a:t>
            </a:r>
            <a:br>
              <a:rPr lang="ru-RU" sz="16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endParaRPr lang="ru-RU" sz="1600" b="1" cap="none"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13" y="2525582"/>
            <a:ext cx="4478384" cy="206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321" y="4369094"/>
            <a:ext cx="2884581" cy="1923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954" y="2299858"/>
            <a:ext cx="3767948" cy="211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220" y="4609528"/>
            <a:ext cx="2457339" cy="163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3313" y="4853867"/>
            <a:ext cx="285206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400" b="1" smtClean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Приводятся сравнения,</a:t>
            </a:r>
          </a:p>
          <a:p>
            <a:pPr algn="ctr"/>
            <a:endParaRPr lang="ru-RU" sz="1400" b="1" smtClean="0">
              <a:ln w="3175" cmpd="sng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pPr algn="ctr"/>
            <a:r>
              <a:rPr lang="ru-RU" sz="1400" b="1" smtClean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которые не могут человека</a:t>
            </a:r>
          </a:p>
          <a:p>
            <a:pPr algn="ctr"/>
            <a:r>
              <a:rPr lang="ru-RU" sz="1400" b="1" smtClean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оставить равнодушным </a:t>
            </a:r>
            <a:endParaRPr lang="ru-RU" sz="1400" b="1">
              <a:ln w="3175" cmpd="sng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latin typeface="Segoe Print" pitchFamily="2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63597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5797"/>
            <a:ext cx="7772400" cy="1456267"/>
          </a:xfrm>
        </p:spPr>
        <p:txBody>
          <a:bodyPr>
            <a:normAutofit/>
          </a:bodyPr>
          <a:lstStyle>
            <a:defPPr/>
          </a:lstStyle>
          <a:p>
            <a:r>
              <a:rPr lang="ru-RU" sz="1600" b="1" cap="none" smtClean="0">
                <a:solidFill>
                  <a:schemeClr val="tx2">
                    <a:lumMod val="90000"/>
                  </a:schemeClr>
                </a:solidFill>
                <a:latin typeface="Segoe Print" pitchFamily="2" charset="0"/>
                <a:ea typeface="Arial"/>
                <a:cs typeface="Arial"/>
              </a:rPr>
              <a:t>Буквально </a:t>
            </a:r>
            <a:r>
              <a:rPr lang="ru-RU" sz="1600" b="1" cap="none">
                <a:solidFill>
                  <a:schemeClr val="tx2">
                    <a:lumMod val="90000"/>
                  </a:schemeClr>
                </a:solidFill>
                <a:latin typeface="Segoe Print" pitchFamily="2" charset="0"/>
                <a:ea typeface="Arial"/>
                <a:cs typeface="Arial"/>
              </a:rPr>
              <a:t>20-30 лет тому </a:t>
            </a:r>
            <a:r>
              <a:rPr lang="ru-RU" sz="1600" b="1" cap="none" smtClean="0">
                <a:solidFill>
                  <a:schemeClr val="tx2">
                    <a:lumMod val="90000"/>
                  </a:schemeClr>
                </a:solidFill>
                <a:latin typeface="Segoe Print" pitchFamily="2" charset="0"/>
                <a:ea typeface="Arial"/>
                <a:cs typeface="Arial"/>
              </a:rPr>
              <a:t>назад</a:t>
            </a:r>
            <a:br>
              <a:rPr lang="ru-RU" sz="1600" b="1" cap="none">
                <a:solidFill>
                  <a:schemeClr val="tx2">
                    <a:lumMod val="90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r>
              <a:rPr lang="ru-RU" sz="1600" b="1" cap="none" smtClean="0">
                <a:solidFill>
                  <a:schemeClr val="tx2">
                    <a:lumMod val="90000"/>
                  </a:schemeClr>
                </a:solidFill>
                <a:latin typeface="Segoe Print" pitchFamily="2" charset="0"/>
                <a:ea typeface="Arial"/>
                <a:cs typeface="Arial"/>
              </a:rPr>
              <a:t>	Россия была такой же богатой</a:t>
            </a:r>
            <a:endParaRPr lang="ru-RU" sz="1600" b="1" cap="none"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39" y="2173990"/>
            <a:ext cx="3770563" cy="2479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78" y="1757039"/>
            <a:ext cx="3623863" cy="240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37112"/>
            <a:ext cx="3196749" cy="214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4049" y="1556792"/>
            <a:ext cx="33904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400" b="1" smtClean="0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ОДНАКО: </a:t>
            </a:r>
          </a:p>
          <a:p>
            <a:pPr algn="ctr"/>
            <a:r>
              <a:rPr lang="ru-RU" sz="1400" b="1" smtClean="0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Люди </a:t>
            </a:r>
            <a:r>
              <a:rPr lang="ru-RU" sz="1400" b="1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стояли в очереди за </a:t>
            </a:r>
            <a:r>
              <a:rPr lang="ru-RU" sz="1400" b="1" smtClean="0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хлебом</a:t>
            </a:r>
            <a:endParaRPr lang="ru-RU" sz="1400" b="1">
              <a:ln w="3175" cmpd="sng"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7181" y="5196603"/>
            <a:ext cx="429957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/>
            <a:r>
              <a:rPr lang="ru-RU" sz="1400" b="1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В соседней </a:t>
            </a:r>
            <a:r>
              <a:rPr lang="ru-RU" sz="1400" b="1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Чечне </a:t>
            </a:r>
            <a:r>
              <a:rPr lang="ru-RU" sz="1400" b="1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шла жесточайшая </a:t>
            </a:r>
            <a:r>
              <a:rPr lang="ru-RU" sz="1400" b="1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война,</a:t>
            </a:r>
          </a:p>
          <a:p>
            <a:pPr/>
            <a:endParaRPr lang="ru-RU" sz="1400" b="1" smtClean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  <a:p>
            <a:pPr/>
            <a:r>
              <a:rPr lang="ru-RU" sz="1400" b="1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в</a:t>
            </a:r>
            <a:r>
              <a:rPr lang="ru-RU" sz="1400" b="1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 ходе которой по разным данным погибли</a:t>
            </a:r>
          </a:p>
          <a:p>
            <a:pPr/>
            <a:r>
              <a:rPr lang="ru-RU" sz="1400" b="1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о</a:t>
            </a:r>
            <a:r>
              <a:rPr lang="ru-RU" sz="1400" b="1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коло 25 тысяч мирных жителей,</a:t>
            </a:r>
          </a:p>
          <a:p>
            <a:pPr/>
            <a:endParaRPr lang="ru-RU" sz="1400" b="1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  <a:p>
            <a:pPr/>
            <a:r>
              <a:rPr lang="ru-RU" sz="1400" b="1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в</a:t>
            </a:r>
            <a:r>
              <a:rPr lang="ru-RU" sz="1400" b="1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 том числе женщины и дети</a:t>
            </a:r>
            <a:endParaRPr lang="ru-RU" sz="1400" b="1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658837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4972"/>
            <a:ext cx="2918401" cy="194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044" y="348019"/>
            <a:ext cx="7772400" cy="1456267"/>
          </a:xfrm>
        </p:spPr>
        <p:txBody>
          <a:bodyPr>
            <a:normAutofit/>
          </a:bodyPr>
          <a:lstStyle>
            <a:defPPr/>
          </a:lstStyle>
          <a:p>
            <a:r>
              <a:rPr lang="ru-RU" sz="2000" b="1" cap="none">
                <a:solidFill>
                  <a:schemeClr val="tx2">
                    <a:lumMod val="25000"/>
                  </a:schemeClr>
                </a:solidFill>
                <a:latin typeface="Segoe Print" pitchFamily="2" charset="0"/>
                <a:ea typeface="Arial"/>
                <a:cs typeface="Arial"/>
              </a:rPr>
              <a:t>Сегодня </a:t>
            </a:r>
            <a:r>
              <a:rPr lang="ru-RU" sz="2000" b="1" cap="none" smtClean="0">
                <a:solidFill>
                  <a:schemeClr val="tx2">
                    <a:lumMod val="25000"/>
                  </a:schemeClr>
                </a:solidFill>
                <a:latin typeface="Segoe Print" pitchFamily="2" charset="0"/>
                <a:ea typeface="Arial"/>
                <a:cs typeface="Arial"/>
              </a:rPr>
              <a:t>мы:</a:t>
            </a:r>
            <a:endParaRPr lang="ru-RU" sz="2000" b="1" cap="none">
              <a:solidFill>
                <a:schemeClr val="tx2">
                  <a:lumMod val="25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142971"/>
            <a:ext cx="3840986" cy="235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8353" y="3808057"/>
            <a:ext cx="244169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400" b="1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Едим </a:t>
            </a:r>
            <a:r>
              <a:rPr lang="ru-RU" sz="1400" b="1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все, </a:t>
            </a:r>
            <a:r>
              <a:rPr lang="ru-RU" sz="1400" b="1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что захотим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663" y="3780920"/>
            <a:ext cx="4445224" cy="2333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91517" y="6061281"/>
            <a:ext cx="306686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ru-RU" sz="1400" b="1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Стоим в пробках из иномарок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1563386"/>
            <a:ext cx="3195622" cy="210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351407" y="1916603"/>
            <a:ext cx="2361609" cy="1169551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r"/>
            <a:r>
              <a:rPr lang="ru-RU" sz="1400" b="1">
                <a:ln w="3175" cmpd="sng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В</a:t>
            </a:r>
            <a:r>
              <a:rPr lang="ru-RU" sz="1400" b="1" smtClean="0">
                <a:ln w="3175" cmpd="sng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овремя получаем:</a:t>
            </a:r>
            <a:endParaRPr lang="ru-RU" sz="1400" b="1">
              <a:ln w="3175" cmpd="sng"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pPr algn="r"/>
            <a:endParaRPr lang="ru-RU" sz="1400" b="1" smtClean="0">
              <a:ln w="3175" cmpd="sng"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pPr algn="r"/>
            <a:r>
              <a:rPr lang="ru-RU" sz="1400" b="1" smtClean="0">
                <a:ln w="3175" cmpd="sng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- заработную плату,</a:t>
            </a:r>
          </a:p>
          <a:p>
            <a:pPr algn="r"/>
            <a:r>
              <a:rPr lang="ru-RU" sz="1400" b="1" smtClean="0">
                <a:ln w="3175" cmpd="sng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- пенсии,</a:t>
            </a:r>
          </a:p>
          <a:p>
            <a:pPr algn="r"/>
            <a:r>
              <a:rPr lang="ru-RU" sz="1400" b="1" smtClean="0">
                <a:ln w="3175" cmpd="sng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- социальные выплаты</a:t>
            </a:r>
            <a:endParaRPr lang="ru-RU" sz="1400" b="1">
              <a:ln w="3175" cmpd="sng"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latin typeface="Segoe Print" pitchFamily="2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985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170" y="4221088"/>
            <a:ext cx="7590197" cy="1664113"/>
          </a:xfrm>
        </p:spPr>
        <p:txBody>
          <a:bodyPr>
            <a:noAutofit/>
          </a:bodyPr>
          <a:lstStyle>
            <a:defPPr/>
          </a:lstStyle>
          <a:p>
            <a:pPr marL="0" indent="0" algn="just">
              <a:buNone/>
            </a:pPr>
            <a:r>
              <a:rPr lang="ru-RU" sz="160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«Национальная идея </a:t>
            </a:r>
            <a:r>
              <a:rPr lang="ru-RU" sz="16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Российской Федерации </a:t>
            </a:r>
            <a:r>
              <a:rPr lang="ru-RU" sz="160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заключается в </a:t>
            </a:r>
            <a:r>
              <a:rPr lang="ru-RU" sz="16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патриотизме. Для </a:t>
            </a:r>
            <a:r>
              <a:rPr lang="ru-RU" sz="160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России высокие идеалы патриотизма имеют особую </a:t>
            </a:r>
            <a:r>
              <a:rPr lang="ru-RU" sz="16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ценность, на </a:t>
            </a:r>
            <a:r>
              <a:rPr lang="ru-RU" sz="1600"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них основана непобедимая сила духа нашего народа, которая не раз удивляла и восхищала весь мир. Чувство патриотизма — важнейшая часть общенациональной культуры, стержень нашей генетической памяти"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291072"/>
            <a:ext cx="1079086" cy="1091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4048" y="2341963"/>
            <a:ext cx="37497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Владимир Владимирович Путин</a:t>
            </a:r>
          </a:p>
          <a:p>
            <a:pPr algn="ctr"/>
            <a:r>
              <a:rPr lang="ru-RU" sz="16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Президент Российской Федерации</a:t>
            </a:r>
            <a:endParaRPr lang="ru-RU" sz="1600">
              <a:solidFill>
                <a:schemeClr val="accent4">
                  <a:lumMod val="20000"/>
                  <a:lumOff val="80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3" y="980728"/>
            <a:ext cx="4412432" cy="2722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490650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80" y="632069"/>
            <a:ext cx="7643192" cy="936103"/>
          </a:xfrm>
        </p:spPr>
        <p:txBody>
          <a:bodyPr>
            <a:normAutofit/>
          </a:bodyPr>
          <a:lstStyle>
            <a:defPPr/>
          </a:lstStyle>
          <a:p>
            <a:b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r>
              <a:rPr lang="ru-RU" sz="14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Живем </a:t>
            </a:r>
            <a:r>
              <a:rPr lang="ru-RU" sz="1400" b="1" cap="none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в условиях рыночной экономики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792"/>
            <a:ext cx="3826768" cy="255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668" y="2576356"/>
            <a:ext cx="4157192" cy="242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92668" y="1950493"/>
            <a:ext cx="3583032" cy="73866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ru-RU" sz="1400" b="1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Каждый из нас может придумать </a:t>
            </a:r>
            <a:endParaRPr lang="ru-RU" sz="1400" b="1" smtClean="0">
              <a:ln w="3175" cmpd="sng">
                <a:noFill/>
              </a:ln>
              <a:solidFill>
                <a:srgbClr val="FFC000"/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sz="1400" b="1" smtClean="0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и </a:t>
            </a:r>
            <a:r>
              <a:rPr lang="ru-RU" sz="1400" b="1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реализовать </a:t>
            </a:r>
            <a:r>
              <a:rPr lang="ru-RU" sz="1400" b="1" smtClean="0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бизнес-проект</a:t>
            </a:r>
            <a:endParaRPr lang="ru-RU" sz="1400" b="1">
              <a:ln w="3175" cmpd="sng">
                <a:noFill/>
              </a:ln>
              <a:solidFill>
                <a:srgbClr val="FFC000"/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64" y="4461392"/>
            <a:ext cx="3429472" cy="228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95936" y="5541378"/>
            <a:ext cx="2747868" cy="73866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ru-RU" sz="1400" b="1">
                <a:ln w="3175" cmpd="sng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Может найти </a:t>
            </a:r>
            <a:r>
              <a:rPr lang="ru-RU" sz="1400" b="1" smtClean="0">
                <a:ln w="3175" cmpd="sng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работу</a:t>
            </a:r>
            <a:endParaRPr lang="ru-RU" sz="1400" b="1">
              <a:ln w="3175" cmpd="sng"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sz="1400" b="1" smtClean="0">
                <a:ln w="3175" cmpd="sng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и вести достойную жизнь</a:t>
            </a:r>
            <a:endParaRPr lang="ru-RU" sz="1400" b="1">
              <a:ln w="3175" cmpd="sng"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latin typeface="Segoe Print" pitchFamily="2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26185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7772400" cy="1456267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Безусловно, </a:t>
            </a:r>
            <a:r>
              <a:rPr lang="ru-RU" sz="1800" b="1" cap="none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не все </a:t>
            </a:r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идеально и </a:t>
            </a:r>
            <a:r>
              <a:rPr lang="ru-RU" sz="1800" b="1" cap="none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есть к чему </a:t>
            </a:r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стремиться</a:t>
            </a:r>
            <a:b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b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в нашей стране</a:t>
            </a:r>
            <a:b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br>
              <a:rPr lang="ru-RU" sz="1800" b="1" cap="none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как, в прочем, и в других странах </a:t>
            </a:r>
            <a:endParaRPr lang="ru-RU" sz="1800" b="1" cap="none"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989485"/>
            <a:ext cx="3794787" cy="380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464997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901" y="1700808"/>
            <a:ext cx="4297696" cy="2786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03582" y="4857886"/>
            <a:ext cx="544759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r"/>
            <a:r>
              <a:rPr lang="ru-RU" sz="1600" b="1" i="1">
                <a:solidFill>
                  <a:srgbClr val="297FD5">
                    <a:lumMod val="40000"/>
                    <a:lumOff val="60000"/>
                  </a:srgbClr>
                </a:solidFill>
              </a:rPr>
              <a:t>Необходимо определить причину, </a:t>
            </a:r>
          </a:p>
          <a:p>
            <a:pPr algn="r"/>
            <a:r>
              <a:rPr lang="ru-RU" sz="1600" b="1" i="1">
                <a:solidFill>
                  <a:srgbClr val="297FD5">
                    <a:lumMod val="40000"/>
                    <a:lumOff val="60000"/>
                  </a:srgbClr>
                </a:solidFill>
              </a:rPr>
              <a:t>по которой молодые люди в определенный этап </a:t>
            </a:r>
          </a:p>
          <a:p>
            <a:pPr algn="r"/>
            <a:r>
              <a:rPr lang="ru-RU" sz="1600" b="1" i="1">
                <a:solidFill>
                  <a:srgbClr val="297FD5">
                    <a:lumMod val="40000"/>
                    <a:lumOff val="60000"/>
                  </a:srgbClr>
                </a:solidFill>
              </a:rPr>
              <a:t>своей жизни решают взять в руки </a:t>
            </a:r>
            <a:r>
              <a:rPr lang="ru-RU" sz="1600" b="1" i="1" smtClean="0">
                <a:solidFill>
                  <a:srgbClr val="297FD5">
                    <a:lumMod val="40000"/>
                    <a:lumOff val="60000"/>
                  </a:srgbClr>
                </a:solidFill>
              </a:rPr>
              <a:t>оружие</a:t>
            </a:r>
            <a:endParaRPr lang="ru-RU" sz="1600" b="1" i="1">
              <a:solidFill>
                <a:srgbClr val="297FD5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8597" y="3645024"/>
            <a:ext cx="4109235" cy="2641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429" y="656862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>
                <a:solidFill>
                  <a:srgbClr val="242852">
                    <a:lumMod val="50000"/>
                  </a:srgbClr>
                </a:solidFill>
                <a:latin typeface="Comic Sans MS" panose="030f0702030302020204" pitchFamily="66" charset="0"/>
                <a:ea typeface="Arial"/>
                <a:cs typeface="Arial"/>
              </a:rPr>
              <a:t>Для решения любой проблемы необходимо </a:t>
            </a:r>
            <a:r>
              <a:rPr lang="ru-RU" smtClean="0">
                <a:solidFill>
                  <a:srgbClr val="242852">
                    <a:lumMod val="50000"/>
                  </a:srgbClr>
                </a:solidFill>
                <a:latin typeface="Comic Sans MS" panose="030f0702030302020204" pitchFamily="66" charset="0"/>
                <a:ea typeface="Arial"/>
                <a:cs typeface="Arial"/>
              </a:rPr>
              <a:t>выявить первоприч</a:t>
            </a:r>
            <a:r>
              <a:rPr lang="ru-RU" smtClean="0">
                <a:solidFill>
                  <a:srgbClr val="242852"/>
                </a:solidFill>
                <a:latin typeface="Comic Sans MS" panose="030f0702030302020204" pitchFamily="66" charset="0"/>
                <a:ea typeface="Arial"/>
                <a:cs typeface="Arial"/>
              </a:rPr>
              <a:t>ину</a:t>
            </a:r>
            <a:r>
              <a:rPr lang="ru-RU">
                <a:solidFill>
                  <a:srgbClr val="242852"/>
                </a:solidFill>
                <a:latin typeface="Book Antiqua" panose="02040602050305030304" pitchFamily="18" charset="0"/>
                <a:ea typeface="Arial"/>
                <a:cs typeface="Arial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7727" y="2200969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marL="36576"/>
            <a:r>
              <a:rPr lang="ru-RU" sz="1600" b="1" i="1">
                <a:solidFill>
                  <a:srgbClr val="242852">
                    <a:lumMod val="20000"/>
                    <a:lumOff val="80000"/>
                  </a:srgbClr>
                </a:solidFill>
              </a:rPr>
              <a:t>Можно бесконечно черпать воду из лодки,</a:t>
            </a:r>
          </a:p>
          <a:p>
            <a:pPr marL="36576"/>
            <a:r>
              <a:rPr lang="ru-RU" sz="1600" b="1" i="1">
                <a:solidFill>
                  <a:srgbClr val="242852">
                    <a:lumMod val="20000"/>
                    <a:lumOff val="80000"/>
                  </a:srgbClr>
                </a:solidFill>
              </a:rPr>
              <a:t>но лучше найти пробоину и залатать ее!</a:t>
            </a:r>
          </a:p>
        </p:txBody>
      </p:sp>
    </p:spTree>
    <p:extLst>
      <p:ext uri="{BB962C8B-B14F-4D97-AF65-F5344CB8AC3E}">
        <p14:creationId xmlns:p14="http://schemas.microsoft.com/office/powerpoint/2010/main" val="149388889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248" y="3901005"/>
            <a:ext cx="2664297" cy="1709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646" y="578820"/>
            <a:ext cx="8677826" cy="4525963"/>
          </a:xfrm>
        </p:spPr>
        <p:txBody>
          <a:bodyPr/>
          <a:lstStyle>
            <a:defPPr/>
          </a:lstStyle>
          <a:p>
            <a:pPr marL="36576" indent="0" algn="ctr">
              <a:spcAft>
                <a:spcPct val="0"/>
              </a:spcAft>
              <a:buNone/>
            </a:pPr>
            <a:r>
              <a:rPr lang="ru-RU" sz="1600" b="1" i="1">
                <a:solidFill>
                  <a:schemeClr val="accent5">
                    <a:lumMod val="60000"/>
                    <a:lumOff val="40000"/>
                  </a:schemeClr>
                </a:solidFill>
              </a:rPr>
              <a:t>Что заставляет молодых, симпатичных, энергичных </a:t>
            </a:r>
            <a:endParaRPr lang="ru-RU" sz="1600" b="1" i="1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6576" indent="0" algn="ctr">
              <a:spcAft>
                <a:spcPct val="0"/>
              </a:spcAft>
              <a:buNone/>
            </a:pPr>
            <a:r>
              <a:rPr lang="ru-RU" sz="1600" b="1" i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1600" b="1" i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полных жизнью молодых людей </a:t>
            </a:r>
            <a:endParaRPr lang="ru-RU" sz="1600" b="1" i="1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6576" indent="0" algn="ctr">
              <a:spcAft>
                <a:spcPct val="0"/>
              </a:spcAft>
              <a:buNone/>
            </a:pPr>
            <a:r>
              <a:rPr lang="ru-RU" sz="1600" b="1" i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брать </a:t>
            </a:r>
            <a:r>
              <a:rPr lang="ru-RU" sz="1600" b="1" i="1">
                <a:solidFill>
                  <a:schemeClr val="accent5">
                    <a:lumMod val="60000"/>
                    <a:lumOff val="40000"/>
                  </a:schemeClr>
                </a:solidFill>
              </a:rPr>
              <a:t>в руки Калашников и стрелять в людей</a:t>
            </a:r>
            <a:r>
              <a:rPr lang="ru-RU" sz="18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?</a:t>
            </a:r>
          </a:p>
          <a:p>
            <a:pPr marL="36576" indent="0" algn="ctr">
              <a:buNone/>
            </a:pPr>
            <a:endParaRPr lang="ru-RU" sz="1800" smtClean="0">
              <a:solidFill>
                <a:schemeClr val="bg2">
                  <a:lumMod val="20000"/>
                  <a:lumOff val="80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36576" indent="0">
              <a:buNone/>
            </a:pPr>
            <a:endParaRPr lang="ru-RU" sz="1600" b="1" i="1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576" indent="0">
              <a:buNone/>
            </a:pPr>
            <a:r>
              <a:rPr lang="ru-RU" sz="1600" b="1" i="1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</a:t>
            </a:r>
            <a:r>
              <a:rPr lang="ru-RU" sz="1600" b="1" i="1">
                <a:solidFill>
                  <a:schemeClr val="tx2">
                    <a:lumMod val="10000"/>
                  </a:schemeClr>
                </a:solidFill>
              </a:rPr>
              <a:t>Деньги?      </a:t>
            </a:r>
            <a:r>
              <a:rPr lang="ru-RU" sz="1600" b="1" i="1" smtClean="0">
                <a:solidFill>
                  <a:schemeClr val="tx2">
                    <a:lumMod val="10000"/>
                  </a:schemeClr>
                </a:solidFill>
              </a:rPr>
              <a:t>	        Психология</a:t>
            </a:r>
            <a:r>
              <a:rPr lang="ru-RU" sz="1600" b="1" i="1">
                <a:solidFill>
                  <a:schemeClr val="tx2">
                    <a:lumMod val="10000"/>
                  </a:schemeClr>
                </a:solidFill>
              </a:rPr>
              <a:t>?     </a:t>
            </a:r>
            <a:r>
              <a:rPr lang="ru-RU" sz="1600" b="1" i="1" smtClean="0">
                <a:solidFill>
                  <a:schemeClr val="tx2">
                    <a:lumMod val="10000"/>
                  </a:schemeClr>
                </a:solidFill>
              </a:rPr>
              <a:t>  	 	    </a:t>
            </a:r>
            <a:r>
              <a:rPr lang="ru-RU" sz="1600" b="1" i="1">
                <a:solidFill>
                  <a:schemeClr val="tx2">
                    <a:lumMod val="10000"/>
                  </a:schemeClr>
                </a:solidFill>
              </a:rPr>
              <a:t>Любовь?    </a:t>
            </a:r>
            <a:r>
              <a:rPr lang="ru-RU" sz="1600" b="1" i="1" smtClean="0">
                <a:solidFill>
                  <a:schemeClr val="tx2">
                    <a:lumMod val="10000"/>
                  </a:schemeClr>
                </a:solidFill>
              </a:rPr>
              <a:t>	      Социальное </a:t>
            </a:r>
            <a:r>
              <a:rPr lang="ru-RU" sz="1600" b="1" i="1">
                <a:solidFill>
                  <a:schemeClr val="tx2">
                    <a:lumMod val="10000"/>
                  </a:schemeClr>
                </a:solidFill>
              </a:rPr>
              <a:t>неравенство?</a:t>
            </a:r>
          </a:p>
          <a:p>
            <a:pPr marL="36576" indent="0">
              <a:buNone/>
            </a:pPr>
            <a:r>
              <a:rPr lang="ru-RU" i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ru-RU" i="1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4110989"/>
            <a:ext cx="2330880" cy="174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970" y="734900"/>
            <a:ext cx="4559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 marL="36576" algn="ctr"/>
            <a:r>
              <a:rPr lang="ru-RU">
                <a:solidFill>
                  <a:srgbClr val="242852">
                    <a:lumMod val="50000"/>
                  </a:srgbClr>
                </a:solidFill>
                <a:latin typeface="Comic Sans MS" panose="030f0702030302020204" pitchFamily="66" charset="0"/>
                <a:ea typeface="Arial"/>
                <a:cs typeface="Arial"/>
              </a:rPr>
              <a:t>Что объединяет сына бизнесмена, </a:t>
            </a:r>
            <a:endParaRPr lang="ru-RU" smtClean="0">
              <a:solidFill>
                <a:srgbClr val="242852">
                  <a:lumMod val="50000"/>
                </a:srgbClr>
              </a:solidFill>
              <a:latin typeface="Comic Sans MS" pitchFamily="66" charset="0"/>
              <a:ea typeface="Arial"/>
              <a:cs typeface="Arial"/>
            </a:endParaRPr>
          </a:p>
          <a:p>
            <a:pPr marL="36576" algn="ctr"/>
            <a:r>
              <a:rPr lang="ru-RU" smtClean="0">
                <a:solidFill>
                  <a:srgbClr val="242852">
                    <a:lumMod val="50000"/>
                  </a:srgbClr>
                </a:solidFill>
                <a:latin typeface="Comic Sans MS" panose="030f0702030302020204" pitchFamily="66" charset="0"/>
                <a:ea typeface="Arial"/>
                <a:cs typeface="Arial"/>
              </a:rPr>
              <a:t>полицейского</a:t>
            </a:r>
            <a:r>
              <a:rPr lang="ru-RU">
                <a:solidFill>
                  <a:srgbClr val="242852">
                    <a:lumMod val="50000"/>
                  </a:srgbClr>
                </a:solidFill>
                <a:latin typeface="Comic Sans MS" panose="030f0702030302020204" pitchFamily="66" charset="0"/>
                <a:ea typeface="Arial"/>
                <a:cs typeface="Arial"/>
              </a:rPr>
              <a:t>, </a:t>
            </a:r>
            <a:r>
              <a:rPr lang="ru-RU" smtClean="0">
                <a:solidFill>
                  <a:srgbClr val="242852">
                    <a:lumMod val="50000"/>
                  </a:srgbClr>
                </a:solidFill>
                <a:latin typeface="Comic Sans MS" panose="030f0702030302020204" pitchFamily="66" charset="0"/>
                <a:ea typeface="Arial"/>
                <a:cs typeface="Arial"/>
              </a:rPr>
              <a:t>таксиста </a:t>
            </a:r>
            <a:r>
              <a:rPr lang="ru-RU">
                <a:solidFill>
                  <a:srgbClr val="242852">
                    <a:lumMod val="50000"/>
                  </a:srgbClr>
                </a:solidFill>
                <a:latin typeface="Comic Sans MS" panose="030f0702030302020204" pitchFamily="66" charset="0"/>
                <a:ea typeface="Arial"/>
                <a:cs typeface="Arial"/>
              </a:rPr>
              <a:t>и чиновника?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646" y="3933056"/>
            <a:ext cx="2485138" cy="1863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4365762"/>
            <a:ext cx="2357824" cy="1645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33007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984776" cy="2736304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2400" cap="none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	</a:t>
            </a:r>
            <a:r>
              <a:rPr lang="ru-RU" sz="1800" cap="none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Идеология!</a:t>
            </a:r>
            <a:br>
              <a:rPr lang="ru-RU" sz="2400" cap="none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</a:br>
            <a:br>
              <a:rPr lang="ru-RU" sz="2400" cap="none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</a:br>
            <a:r>
              <a:rPr lang="ru-RU" sz="1600" b="1" i="1" cap="none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Никакая меркантильная цель не может заставить молодого человека </a:t>
            </a:r>
            <a:r>
              <a:rPr lang="ru-RU" sz="1600" b="1" i="1" cap="none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отправиться, </a:t>
            </a:r>
            <a:r>
              <a:rPr lang="ru-RU" sz="1600" b="1" i="1" cap="none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оставив свою </a:t>
            </a:r>
            <a:r>
              <a:rPr lang="ru-RU" sz="1600" b="1" i="1" cap="none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семью и родину, </a:t>
            </a:r>
            <a:r>
              <a:rPr lang="ru-RU" sz="1600" b="1" i="1" cap="none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в зону боевых действий, где он может испортить свое </a:t>
            </a:r>
            <a:r>
              <a:rPr lang="ru-RU" sz="1600" b="1" i="1" cap="none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здоровье </a:t>
            </a:r>
            <a:r>
              <a:rPr lang="ru-RU" sz="1600" b="1" i="1" cap="none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или лишиться жизни.  </a:t>
            </a:r>
            <a:br>
              <a:rPr lang="ru-RU" sz="1600" b="1" i="1" cap="none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ru-RU" sz="1600" cap="none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</a:br>
            <a:r>
              <a:rPr lang="ru-RU" sz="2400" cap="none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					</a:t>
            </a:r>
            <a:endParaRPr lang="ru-RU" sz="2000" cap="none">
              <a:solidFill>
                <a:srgbClr val="562828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333269"/>
            <a:ext cx="4032448" cy="2704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5219" r="13611" b="-695"/>
          <a:stretch>
            <a:fillRect/>
          </a:stretch>
        </p:blipFill>
        <p:spPr bwMode="auto">
          <a:xfrm>
            <a:off x="3841205" y="4640558"/>
            <a:ext cx="3128019" cy="2217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7" y="2674443"/>
            <a:ext cx="4053967" cy="262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306989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Постулаты идеологии экстремизма: </a:t>
            </a:r>
            <a:endParaRPr lang="ru-RU" sz="1800" b="1" cap="none"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7772400" cy="3600400"/>
          </a:xfrm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r>
              <a:rPr lang="ru-RU" sz="1300" b="1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Мусульманин должен жить </a:t>
            </a:r>
            <a:r>
              <a:rPr lang="ru-RU" sz="1300" b="1" smtClean="0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в шариатском государстве </a:t>
            </a:r>
          </a:p>
          <a:p>
            <a:pPr marL="0" indent="0">
              <a:buNone/>
            </a:pPr>
            <a:endParaRPr lang="ru-RU" sz="1300" b="1">
              <a:ln w="3175" cmpd="sng"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pPr marL="0" indent="0">
              <a:buNone/>
            </a:pPr>
            <a:r>
              <a:rPr lang="ru-RU" sz="1300" b="1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Он должен делать все возможное для установления исламского </a:t>
            </a:r>
            <a:endParaRPr lang="ru-RU" sz="1300" b="1" smtClean="0">
              <a:ln w="3175" cmpd="sng"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pPr marL="0" indent="0">
              <a:buNone/>
            </a:pPr>
            <a:r>
              <a:rPr lang="ru-RU" sz="1300" b="1" smtClean="0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государства, </a:t>
            </a:r>
            <a:r>
              <a:rPr lang="ru-RU" sz="1300" b="1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в том числе и  прибегать к </a:t>
            </a:r>
            <a:r>
              <a:rPr lang="ru-RU" sz="1300" b="1" smtClean="0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террористическим методам</a:t>
            </a:r>
          </a:p>
          <a:p>
            <a:pPr marL="0" indent="0">
              <a:buNone/>
            </a:pPr>
            <a:endParaRPr lang="ru-RU" sz="1300" b="1">
              <a:ln w="3175" cmpd="sng"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latin typeface="Segoe Print" pitchFamily="2" charset="0"/>
              <a:ea typeface="Arial"/>
              <a:cs typeface="Arial"/>
            </a:endParaRPr>
          </a:p>
          <a:p>
            <a:pPr marL="0" indent="0">
              <a:buNone/>
            </a:pPr>
            <a:r>
              <a:rPr lang="ru-RU" sz="1300" b="1" smtClean="0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В противном случае Всевышний им не будет доволен</a:t>
            </a:r>
          </a:p>
          <a:p>
            <a:pPr marL="0" indent="0">
              <a:buNone/>
            </a:pPr>
            <a:endParaRPr lang="ru-RU" sz="1300" b="1" smtClean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pPr marL="0" indent="0">
              <a:buNone/>
            </a:pPr>
            <a:r>
              <a:rPr lang="ru-RU" sz="1300" b="1" smtClean="0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Действия, направленные на установление шариата, называются джихадом</a:t>
            </a:r>
            <a:endParaRPr lang="ru-RU" sz="1300" b="1">
              <a:ln w="3175" cmpd="sng">
                <a:noFill/>
              </a:ln>
              <a:solidFill>
                <a:srgbClr val="FFC000"/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pPr marL="0" indent="0">
              <a:buNone/>
            </a:pPr>
            <a:r>
              <a:rPr lang="ru-RU" sz="1300" b="1" smtClean="0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Человек, погибший на джихаде, - шахид, мученик, </a:t>
            </a:r>
          </a:p>
          <a:p>
            <a:pPr marL="0" indent="0">
              <a:buNone/>
            </a:pPr>
            <a:r>
              <a:rPr lang="ru-RU" sz="1300" b="1" smtClean="0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он будет удостоен высокой степени в раю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4558747"/>
            <a:ext cx="2636912" cy="1977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931866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>
            <a:fillRect/>
          </a:stretch>
        </p:blipFill>
        <p:spPr bwMode="auto">
          <a:xfrm>
            <a:off x="498208" y="1592314"/>
            <a:ext cx="5832647" cy="350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5517232"/>
            <a:ext cx="24320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/>
            <a:r>
              <a:rPr lang="ru-RU" sz="1600" b="1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А что он означает…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263776"/>
            <a:ext cx="6470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1600">
                <a:ln w="3175" cmpd="sng">
                  <a:noFill/>
                </a:ln>
                <a:solidFill>
                  <a:srgbClr val="242852">
                    <a:lumMod val="50000"/>
                  </a:srgbClr>
                </a:solidFill>
                <a:latin typeface="Comic Sans MS" panose="030f0702030302020204" pitchFamily="66" charset="0"/>
                <a:ea typeface="Arial"/>
                <a:cs typeface="Arial"/>
              </a:rPr>
              <a:t>В итоге в голове у молодых людей зарождается такой термин!</a:t>
            </a:r>
          </a:p>
        </p:txBody>
      </p:sp>
    </p:spTree>
    <p:extLst>
      <p:ext uri="{BB962C8B-B14F-4D97-AF65-F5344CB8AC3E}">
        <p14:creationId xmlns:p14="http://schemas.microsoft.com/office/powerpoint/2010/main" val="1389831812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5688632"/>
          </a:xfrm>
        </p:spPr>
        <p:txBody>
          <a:bodyPr>
            <a:noAutofit/>
          </a:bodyPr>
          <a:lstStyle>
            <a:defPPr/>
          </a:lstStyle>
          <a:p>
            <a:pPr marL="36576" indent="0">
              <a:buNone/>
            </a:pPr>
            <a:r>
              <a:rPr lang="ru-RU" sz="2000">
                <a:latin typeface="Arial"/>
                <a:ea typeface="Arial"/>
                <a:cs typeface="Arial"/>
              </a:rPr>
              <a:t>	</a:t>
            </a: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Если нашу молодежь обманывают,  необходимо донести до </a:t>
            </a:r>
            <a:r>
              <a:rPr lang="ru-RU" sz="1600" smtClean="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нее </a:t>
            </a: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истину			</a:t>
            </a:r>
            <a:r>
              <a:rPr lang="ru-RU" sz="1600" smtClean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</a:rPr>
              <a:t>					</a:t>
            </a:r>
          </a:p>
          <a:p>
            <a:pPr marL="36576" indent="0">
              <a:buNone/>
            </a:pPr>
            <a:r>
              <a:rPr lang="ru-RU" sz="1600" b="1" i="1">
                <a:solidFill>
                  <a:schemeClr val="bg2">
                    <a:lumMod val="20000"/>
                    <a:lumOff val="80000"/>
                  </a:schemeClr>
                </a:solidFill>
              </a:rPr>
              <a:t>Если кто-то не знает </a:t>
            </a:r>
            <a:r>
              <a:rPr lang="ru-RU" sz="1600" b="1" i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математику, </a:t>
            </a:r>
            <a:r>
              <a:rPr lang="ru-RU" sz="1600" b="1" i="1">
                <a:solidFill>
                  <a:schemeClr val="bg2">
                    <a:lumMod val="20000"/>
                    <a:lumOff val="80000"/>
                  </a:schemeClr>
                </a:solidFill>
              </a:rPr>
              <a:t>то ему </a:t>
            </a:r>
            <a:r>
              <a:rPr lang="ru-RU" sz="1600" b="1" i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легко </a:t>
            </a:r>
            <a:r>
              <a:rPr lang="ru-RU" sz="1600" b="1" i="1">
                <a:solidFill>
                  <a:schemeClr val="bg2">
                    <a:lumMod val="20000"/>
                    <a:lumOff val="80000"/>
                  </a:schemeClr>
                </a:solidFill>
              </a:rPr>
              <a:t>можно </a:t>
            </a:r>
            <a:r>
              <a:rPr lang="ru-RU" sz="1600" b="1" i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доказать, </a:t>
            </a:r>
            <a:r>
              <a:rPr lang="ru-RU" sz="1600" b="1" i="1">
                <a:solidFill>
                  <a:schemeClr val="bg2">
                    <a:lumMod val="20000"/>
                    <a:lumOff val="80000"/>
                  </a:schemeClr>
                </a:solidFill>
              </a:rPr>
              <a:t>что 2</a:t>
            </a:r>
            <a:r>
              <a:rPr lang="en-US" sz="1600" b="1" i="1">
                <a:solidFill>
                  <a:schemeClr val="bg2">
                    <a:lumMod val="20000"/>
                    <a:lumOff val="80000"/>
                  </a:schemeClr>
                </a:solidFill>
              </a:rPr>
              <a:t>+</a:t>
            </a:r>
            <a:r>
              <a:rPr lang="ru-RU" sz="1600" b="1" i="1">
                <a:solidFill>
                  <a:schemeClr val="bg2">
                    <a:lumMod val="20000"/>
                    <a:lumOff val="80000"/>
                  </a:schemeClr>
                </a:solidFill>
              </a:rPr>
              <a:t>2=</a:t>
            </a:r>
            <a:r>
              <a:rPr lang="en-US" sz="1600" b="1" i="1">
                <a:solidFill>
                  <a:schemeClr val="bg2">
                    <a:lumMod val="20000"/>
                    <a:lumOff val="80000"/>
                  </a:schemeClr>
                </a:solidFill>
              </a:rPr>
              <a:t>8</a:t>
            </a:r>
            <a:endParaRPr lang="ru-RU" sz="1600" b="1" i="1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576" indent="0">
              <a:buNone/>
            </a:pPr>
            <a:endParaRPr lang="ru-RU" sz="1600" smtClean="0">
              <a:latin typeface="Arial"/>
              <a:ea typeface="Arial"/>
              <a:cs typeface="Arial"/>
            </a:endParaRPr>
          </a:p>
          <a:p>
            <a:pPr marL="36576" indent="0">
              <a:buNone/>
            </a:pPr>
            <a:r>
              <a:rPr lang="ru-RU" sz="1600" smtClean="0">
                <a:solidFill>
                  <a:schemeClr val="tx1">
                    <a:lumMod val="85000"/>
                  </a:schemeClr>
                </a:solidFill>
                <a:latin typeface="Arial"/>
                <a:ea typeface="Arial"/>
                <a:cs typeface="Arial"/>
              </a:rPr>
              <a:t>	Каждому молодому человеку необходимо дать </a:t>
            </a:r>
          </a:p>
          <a:p>
            <a:pPr marL="36576" indent="0">
              <a:buNone/>
            </a:pPr>
            <a:r>
              <a:rPr lang="ru-RU" sz="1600" smtClean="0">
                <a:solidFill>
                  <a:schemeClr val="tx1">
                    <a:lumMod val="85000"/>
                  </a:schemeClr>
                </a:solidFill>
                <a:latin typeface="Arial"/>
                <a:ea typeface="Arial"/>
                <a:cs typeface="Arial"/>
              </a:rPr>
              <a:t>	определенные знание о религии </a:t>
            </a:r>
          </a:p>
          <a:p>
            <a:pPr marL="36576" indent="0">
              <a:buNone/>
            </a:pPr>
            <a:r>
              <a:rPr lang="ru-RU" sz="1600" smtClean="0">
                <a:solidFill>
                  <a:schemeClr val="tx1">
                    <a:lumMod val="85000"/>
                  </a:schemeClr>
                </a:solidFill>
                <a:latin typeface="Arial"/>
                <a:ea typeface="Arial"/>
                <a:cs typeface="Arial"/>
              </a:rPr>
              <a:t>	чтобы его не могли обмануть, </a:t>
            </a:r>
          </a:p>
          <a:p>
            <a:pPr marL="36576" indent="0">
              <a:buNone/>
            </a:pPr>
            <a:r>
              <a:rPr lang="ru-RU" sz="1600" smtClean="0">
                <a:solidFill>
                  <a:schemeClr val="tx1">
                    <a:lumMod val="85000"/>
                  </a:schemeClr>
                </a:solidFill>
                <a:latin typeface="Arial"/>
                <a:ea typeface="Arial"/>
                <a:cs typeface="Arial"/>
              </a:rPr>
              <a:t>	втянув в экстремистскую деятельность</a:t>
            </a:r>
          </a:p>
          <a:p>
            <a:pPr marL="36576" indent="0" algn="r">
              <a:buNone/>
            </a:pPr>
            <a:endParaRPr lang="ru-RU" sz="1600" smtClean="0">
              <a:latin typeface="Arial"/>
              <a:ea typeface="Arial"/>
              <a:cs typeface="Arial"/>
            </a:endParaRPr>
          </a:p>
          <a:p>
            <a:pPr marL="36576" indent="0">
              <a:buNone/>
            </a:pPr>
            <a:r>
              <a:rPr lang="ru-RU" sz="1600" smtClean="0">
                <a:solidFill>
                  <a:schemeClr val="bg2"/>
                </a:solidFill>
                <a:latin typeface="Arial"/>
                <a:ea typeface="Arial"/>
                <a:cs typeface="Arial"/>
              </a:rPr>
              <a:t>Отсутствие у молодежи знаний о своей религии</a:t>
            </a:r>
          </a:p>
          <a:p>
            <a:pPr marL="36576" indent="0">
              <a:buNone/>
            </a:pPr>
            <a:r>
              <a:rPr lang="ru-RU" sz="1600" smtClean="0">
                <a:solidFill>
                  <a:schemeClr val="bg2"/>
                </a:solidFill>
                <a:latin typeface="Arial"/>
                <a:ea typeface="Arial"/>
                <a:cs typeface="Arial"/>
              </a:rPr>
              <a:t> - это основное оружие идеологов экстремизма! </a:t>
            </a:r>
            <a:endParaRPr lang="ru-RU" sz="1600">
              <a:solidFill>
                <a:schemeClr val="bg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3284984"/>
            <a:ext cx="2740127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244207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0688"/>
            <a:ext cx="7467600" cy="1656184"/>
          </a:xfrm>
        </p:spPr>
        <p:txBody>
          <a:bodyPr>
            <a:normAutofit/>
          </a:bodyPr>
          <a:lstStyle>
            <a:defPPr/>
          </a:lstStyle>
          <a:p>
            <a:pPr marL="36576" indent="0">
              <a:buNone/>
            </a:pP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Какое же конкретно знание необходимо дать молодежи, </a:t>
            </a:r>
          </a:p>
          <a:p>
            <a:pPr marL="36576" indent="0">
              <a:buNone/>
            </a:pP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для того чтобы огородить ее </a:t>
            </a:r>
            <a:r>
              <a:rPr lang="ru-RU" sz="1600" smtClean="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от возможного попадания </a:t>
            </a:r>
            <a:endParaRPr lang="ru-RU" sz="1600">
              <a:ln w="3175" cmpd="sng">
                <a:noFill/>
              </a:ln>
              <a:solidFill>
                <a:schemeClr val="bg2">
                  <a:lumMod val="50000"/>
                </a:schemeClr>
              </a:solidFill>
              <a:latin typeface="Comic Sans MS" pitchFamily="66" charset="0"/>
              <a:ea typeface="Arial"/>
              <a:cs typeface="Arial"/>
            </a:endParaRPr>
          </a:p>
          <a:p>
            <a:pPr marL="36576" indent="0">
              <a:buNone/>
            </a:pP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под </a:t>
            </a:r>
            <a:r>
              <a:rPr lang="ru-RU" sz="1600" smtClean="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влияние </a:t>
            </a: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радикалов?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506428"/>
            <a:ext cx="5316860" cy="3389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128681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854" y="-356859"/>
            <a:ext cx="8610476" cy="3286376"/>
          </a:xfrm>
        </p:spPr>
        <p:txBody>
          <a:bodyPr>
            <a:normAutofit/>
          </a:bodyPr>
          <a:lstStyle>
            <a:defPPr/>
          </a:lstStyle>
          <a:p>
            <a:pPr marL="36576" indent="0" algn="ctr">
              <a:buNone/>
            </a:pP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Конституция Российской Федерации. Глава 2. статья 26.</a:t>
            </a:r>
          </a:p>
          <a:p>
            <a:pPr marL="36576" indent="0" algn="ctr">
              <a:buNone/>
            </a:pPr>
            <a:r>
              <a:rPr lang="ru-RU" sz="1600" i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nstantia" pitchFamily="18" charset="0"/>
                <a:ea typeface="Cambria Math" pitchFamily="18" charset="0"/>
                <a:cs typeface="+mj-cs"/>
              </a:rPr>
              <a:t>Каждому </a:t>
            </a:r>
            <a:r>
              <a:rPr lang="ru-RU" sz="1600" i="1">
                <a:solidFill>
                  <a:schemeClr val="accent2">
                    <a:lumMod val="40000"/>
                    <a:lumOff val="60000"/>
                  </a:schemeClr>
                </a:solidFill>
                <a:latin typeface="Constantia" pitchFamily="18" charset="0"/>
                <a:ea typeface="Cambria Math" pitchFamily="18" charset="0"/>
                <a:cs typeface="+mj-cs"/>
              </a:rPr>
              <a:t>гарантируется свобода совести, свобода </a:t>
            </a:r>
            <a:r>
              <a:rPr lang="ru-RU" sz="1600" i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nstantia" pitchFamily="18" charset="0"/>
                <a:ea typeface="Cambria Math" pitchFamily="18" charset="0"/>
                <a:cs typeface="+mj-cs"/>
              </a:rPr>
              <a:t>вероисповедания, включая </a:t>
            </a:r>
            <a:r>
              <a:rPr lang="ru-RU" sz="1600" i="1">
                <a:solidFill>
                  <a:schemeClr val="accent2">
                    <a:lumMod val="40000"/>
                    <a:lumOff val="60000"/>
                  </a:schemeClr>
                </a:solidFill>
                <a:latin typeface="Constantia" pitchFamily="18" charset="0"/>
                <a:ea typeface="Cambria Math" pitchFamily="18" charset="0"/>
                <a:cs typeface="+mj-cs"/>
              </a:rPr>
              <a:t>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</a:t>
            </a:r>
            <a:r>
              <a:rPr lang="ru-RU" sz="1600" i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nstantia" pitchFamily="18" charset="0"/>
                <a:ea typeface="Cambria Math" pitchFamily="18" charset="0"/>
                <a:cs typeface="+mj-cs"/>
              </a:rPr>
              <a:t>ними.</a:t>
            </a:r>
            <a:endParaRPr lang="ru-RU" sz="1600"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36576" indent="0" algn="ctr">
              <a:buNone/>
            </a:pPr>
            <a:endParaRPr lang="ru-RU" sz="1600" smtClean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3018541"/>
            <a:ext cx="2375336" cy="1583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6867" y="2981390"/>
            <a:ext cx="2333278" cy="1551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97" y="5151917"/>
            <a:ext cx="2267322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7325" y="5185484"/>
            <a:ext cx="2342665" cy="1525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2876" y="5151917"/>
            <a:ext cx="2580700" cy="1585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8593" y="2697444"/>
            <a:ext cx="212288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ru-RU" i="1">
                <a:solidFill>
                  <a:prstClr val="white"/>
                </a:solidFill>
                <a:latin typeface="Constantia" pitchFamily="18" charset="0"/>
                <a:ea typeface="Cambria Math" pitchFamily="18" charset="0"/>
              </a:rPr>
              <a:t>Совершать намаз 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66867" y="2639437"/>
            <a:ext cx="206607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ru-RU" i="1" smtClean="0">
                <a:solidFill>
                  <a:prstClr val="white"/>
                </a:solidFill>
                <a:latin typeface="Constantia" pitchFamily="18" charset="0"/>
                <a:ea typeface="Cambria Math" pitchFamily="18" charset="0"/>
              </a:rPr>
              <a:t>Соблюдать </a:t>
            </a:r>
            <a:r>
              <a:rPr lang="ru-RU" i="1">
                <a:solidFill>
                  <a:prstClr val="white"/>
                </a:solidFill>
                <a:latin typeface="Constantia" pitchFamily="18" charset="0"/>
                <a:ea typeface="Cambria Math" pitchFamily="18" charset="0"/>
              </a:rPr>
              <a:t>пост 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6601" y="2095297"/>
            <a:ext cx="394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 marL="36576" algn="ctr"/>
            <a:r>
              <a:rPr lang="ru-RU" i="1" smtClean="0">
                <a:solidFill>
                  <a:srgbClr val="242852"/>
                </a:solidFill>
                <a:latin typeface="Constantia" pitchFamily="18" charset="0"/>
                <a:ea typeface="Cambria Math" pitchFamily="18" charset="0"/>
              </a:rPr>
              <a:t>Мусульмане </a:t>
            </a:r>
            <a:r>
              <a:rPr lang="ru-RU" i="1">
                <a:solidFill>
                  <a:srgbClr val="242852"/>
                </a:solidFill>
                <a:latin typeface="Constantia" pitchFamily="18" charset="0"/>
                <a:ea typeface="Cambria Math" pitchFamily="18" charset="0"/>
              </a:rPr>
              <a:t>в России имеют право</a:t>
            </a:r>
            <a:r>
              <a:rPr lang="ru-RU" i="1" smtClean="0">
                <a:solidFill>
                  <a:srgbClr val="242852"/>
                </a:solidFill>
                <a:latin typeface="Constantia" pitchFamily="18" charset="0"/>
                <a:ea typeface="Cambria Math" pitchFamily="18" charset="0"/>
              </a:rPr>
              <a:t>:</a:t>
            </a:r>
            <a:endParaRPr lang="ru-RU" i="1">
              <a:solidFill>
                <a:srgbClr val="242852"/>
              </a:solidFill>
              <a:latin typeface="Constantia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9906" y="4845011"/>
            <a:ext cx="285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i="1">
                <a:solidFill>
                  <a:prstClr val="white"/>
                </a:solidFill>
                <a:latin typeface="Constantia" pitchFamily="18" charset="0"/>
                <a:ea typeface="Cambria Math" pitchFamily="18" charset="0"/>
              </a:rPr>
              <a:t>О</a:t>
            </a:r>
            <a:r>
              <a:rPr lang="ru-RU" i="1" smtClean="0">
                <a:solidFill>
                  <a:prstClr val="white"/>
                </a:solidFill>
                <a:latin typeface="Constantia" pitchFamily="18" charset="0"/>
                <a:ea typeface="Cambria Math" pitchFamily="18" charset="0"/>
              </a:rPr>
              <a:t>бучаться </a:t>
            </a:r>
            <a:r>
              <a:rPr lang="ru-RU" i="1">
                <a:solidFill>
                  <a:prstClr val="white"/>
                </a:solidFill>
                <a:latin typeface="Constantia" pitchFamily="18" charset="0"/>
                <a:ea typeface="Cambria Math" pitchFamily="18" charset="0"/>
              </a:rPr>
              <a:t>своей </a:t>
            </a:r>
            <a:r>
              <a:rPr lang="ru-RU" i="1" smtClean="0">
                <a:solidFill>
                  <a:prstClr val="white"/>
                </a:solidFill>
                <a:latin typeface="Constantia" pitchFamily="18" charset="0"/>
                <a:ea typeface="Cambria Math" pitchFamily="18" charset="0"/>
              </a:rPr>
              <a:t>религии</a:t>
            </a:r>
            <a:endParaRPr lang="ru-RU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861" y="4845011"/>
            <a:ext cx="2333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i="1" smtClean="0">
                <a:solidFill>
                  <a:prstClr val="white"/>
                </a:solidFill>
                <a:latin typeface="Constantia" pitchFamily="18" charset="0"/>
                <a:ea typeface="Cambria Math" pitchFamily="18" charset="0"/>
              </a:rPr>
              <a:t>Выплачивать </a:t>
            </a:r>
            <a:r>
              <a:rPr lang="ru-RU" i="1">
                <a:solidFill>
                  <a:prstClr val="white"/>
                </a:solidFill>
                <a:latin typeface="Constantia" pitchFamily="18" charset="0"/>
                <a:ea typeface="Cambria Math" pitchFamily="18" charset="0"/>
              </a:rPr>
              <a:t>закат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0702" y="4845011"/>
            <a:ext cx="309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i="1" smtClean="0">
                <a:solidFill>
                  <a:prstClr val="white"/>
                </a:solidFill>
                <a:latin typeface="Constantia" pitchFamily="18" charset="0"/>
                <a:ea typeface="Cambria Math" pitchFamily="18" charset="0"/>
              </a:rPr>
              <a:t>Совершать паломничество</a:t>
            </a: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6484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344816" cy="2808312"/>
          </a:xfrm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r>
              <a:rPr lang="ru-RU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Патриотизм - любовь к Родине </a:t>
            </a:r>
            <a:r>
              <a:rPr lang="ru-RU" sz="140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не может быть без </a:t>
            </a:r>
            <a:r>
              <a:rPr lang="ru-RU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знания о ней!</a:t>
            </a:r>
          </a:p>
          <a:p>
            <a:pPr marL="0" indent="0">
              <a:buNone/>
            </a:pPr>
            <a:r>
              <a:rPr lang="ru-RU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М</a:t>
            </a:r>
            <a:r>
              <a:rPr lang="ru-RU" sz="14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ы постараемся немного рассказать вам в рамках данной презентации о нашей малой Родине – Республике Дагестан</a:t>
            </a:r>
          </a:p>
          <a:p>
            <a:pPr marL="0" indent="0">
              <a:buNone/>
            </a:pPr>
            <a:r>
              <a:rPr lang="ru-RU" sz="14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Также поведаем о  тех угрозах, которые  могут вам навредить 				 для того, чтобы вы остерегались их и жили в безопасности,  </a:t>
            </a:r>
            <a:endParaRPr lang="ru-RU" sz="1400" smtClean="0">
              <a:solidFill>
                <a:schemeClr val="accent4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40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ж</a:t>
            </a:r>
            <a:r>
              <a:rPr lang="ru-RU" sz="14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или счастливо во благо своей семьи, Родины и будущего.</a:t>
            </a:r>
          </a:p>
          <a:p>
            <a:pPr marL="0" indent="0">
              <a:buNone/>
            </a:pPr>
            <a:endParaRPr lang="ru-RU" sz="1400">
              <a:solidFill>
                <a:schemeClr val="accent4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140968"/>
            <a:ext cx="4516724" cy="3011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57" y="3304621"/>
            <a:ext cx="2566301" cy="2963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451" y="3732265"/>
            <a:ext cx="1734493" cy="260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3859892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7467600" cy="1224136"/>
          </a:xfrm>
        </p:spPr>
        <p:txBody>
          <a:bodyPr>
            <a:normAutofit/>
          </a:bodyPr>
          <a:lstStyle>
            <a:defPPr/>
          </a:lstStyle>
          <a:p>
            <a:pPr marL="36576" indent="0">
              <a:buNone/>
            </a:pP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В таком государстве мусульманам запрещает шариат 	</a:t>
            </a:r>
            <a:endParaRPr lang="ru-RU" sz="1600" smtClean="0">
              <a:ln w="3175" cmpd="sng">
                <a:noFill/>
              </a:ln>
              <a:solidFill>
                <a:schemeClr val="bg2">
                  <a:lumMod val="50000"/>
                </a:schemeClr>
              </a:solidFill>
              <a:latin typeface="Comic Sans MS" pitchFamily="66" charset="0"/>
              <a:ea typeface="Arial"/>
              <a:cs typeface="Arial"/>
            </a:endParaRPr>
          </a:p>
          <a:p>
            <a:pPr marL="36576" indent="0">
              <a:buNone/>
            </a:pP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	прибегать к </a:t>
            </a:r>
            <a:r>
              <a:rPr lang="ru-RU" sz="1600" smtClean="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каким-либо </a:t>
            </a: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протестным действиям!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996952"/>
            <a:ext cx="3141737" cy="3141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49741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06" y="2287917"/>
            <a:ext cx="2295525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362378"/>
            <a:ext cx="3880270" cy="2341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562" y="4344443"/>
            <a:ext cx="3411095" cy="2444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/>
          <a:stretch>
            <a:fillRect/>
          </a:stretch>
        </p:blipFill>
        <p:spPr bwMode="auto">
          <a:xfrm>
            <a:off x="6351157" y="2287916"/>
            <a:ext cx="2536130" cy="2005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543" y="-676622"/>
            <a:ext cx="7467600" cy="3843241"/>
          </a:xfrm>
        </p:spPr>
        <p:txBody>
          <a:bodyPr>
            <a:normAutofit/>
          </a:bodyPr>
          <a:lstStyle>
            <a:defPPr/>
          </a:lstStyle>
          <a:p>
            <a:pPr marL="36576" indent="0" algn="ctr">
              <a:buNone/>
            </a:pPr>
            <a:r>
              <a:rPr lang="ru-RU" sz="1600" smtClean="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Также </a:t>
            </a: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очень важно дать молодежи </a:t>
            </a:r>
            <a:r>
              <a:rPr lang="ru-RU" sz="1600" smtClean="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понимание того, </a:t>
            </a: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что такое </a:t>
            </a:r>
            <a:r>
              <a:rPr lang="ru-RU" sz="1600" smtClean="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джихад</a:t>
            </a: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.</a:t>
            </a:r>
            <a:r>
              <a:rPr lang="ru-RU" sz="1600" smtClean="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 Ведь этим термином умело </a:t>
            </a: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манипулируют идеологи экстремизма.</a:t>
            </a:r>
          </a:p>
          <a:p>
            <a:pPr marL="36576" indent="0" algn="r">
              <a:buNone/>
            </a:pPr>
            <a:endParaRPr lang="ru-RU" sz="1600">
              <a:latin typeface="Arial"/>
              <a:ea typeface="Arial"/>
              <a:cs typeface="Arial"/>
            </a:endParaRPr>
          </a:p>
          <a:p>
            <a:pPr marL="36576" indent="0" algn="ctr">
              <a:buNone/>
            </a:pPr>
            <a:r>
              <a:rPr lang="ru-RU" sz="1600" smtClean="0">
                <a:latin typeface="Arial"/>
                <a:ea typeface="Arial"/>
                <a:cs typeface="Arial"/>
              </a:rPr>
              <a:t>					Вот, как джихад преподносят идеологи терроризма:  </a:t>
            </a:r>
            <a:endParaRPr lang="ru-RU" sz="1600">
              <a:latin typeface="Arial"/>
              <a:ea typeface="Arial"/>
              <a:cs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232" y="2258607"/>
            <a:ext cx="3743724" cy="2106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295448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5176"/>
            <a:ext cx="7744955" cy="689622"/>
          </a:xfrm>
        </p:spPr>
        <p:txBody>
          <a:bodyPr>
            <a:noAutofit/>
          </a:bodyPr>
          <a:lstStyle>
            <a:defPPr/>
          </a:lstStyle>
          <a:p>
            <a:pPr marL="0" indent="0">
              <a:buNone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rPr>
              <a:t> </a:t>
            </a: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Джихад </a:t>
            </a:r>
            <a:r>
              <a:rPr lang="ru-RU" sz="1600" smtClean="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на самом деле -  </a:t>
            </a:r>
            <a:r>
              <a:rPr lang="ru-RU" sz="16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это усердие в благом деле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805" y="1100935"/>
            <a:ext cx="233268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600" spc="150" smtClean="0">
                <a:ln w="11430"/>
                <a:solidFill>
                  <a:prstClr val="whit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</a:rPr>
              <a:t> </a:t>
            </a:r>
            <a:r>
              <a:rPr lang="ru-RU" sz="1600">
                <a:solidFill>
                  <a:prstClr val="white"/>
                </a:solidFill>
                <a:latin typeface="Arial"/>
                <a:ea typeface="Arial"/>
                <a:cs typeface="Arial"/>
              </a:rPr>
              <a:t>Помощь слабым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5214" y="1100459"/>
            <a:ext cx="2411429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sz="1600">
                <a:solidFill>
                  <a:prstClr val="white"/>
                </a:solidFill>
                <a:latin typeface="Arial"/>
                <a:ea typeface="Arial"/>
                <a:cs typeface="Arial"/>
              </a:rPr>
              <a:t>Уважение  к родителям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32642" y="1100459"/>
            <a:ext cx="219534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sz="1600" smtClean="0">
                <a:solidFill>
                  <a:prstClr val="white"/>
                </a:solidFill>
                <a:latin typeface="Arial"/>
                <a:ea typeface="Arial"/>
                <a:cs typeface="Arial"/>
              </a:rPr>
              <a:t>   </a:t>
            </a:r>
            <a:r>
              <a:rPr lang="ru-RU" sz="1600">
                <a:solidFill>
                  <a:prstClr val="white"/>
                </a:solidFill>
                <a:latin typeface="Arial"/>
                <a:ea typeface="Arial"/>
                <a:cs typeface="Arial"/>
              </a:rPr>
              <a:t>Содержание семьи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36630" y="6293943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600">
                <a:solidFill>
                  <a:srgbClr val="7F8FA9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t>Помощь малоимущим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76911" y="6276915"/>
            <a:ext cx="201510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sz="1600">
                <a:solidFill>
                  <a:prstClr val="white"/>
                </a:solidFill>
                <a:latin typeface="Arial"/>
                <a:ea typeface="Arial"/>
                <a:cs typeface="Arial"/>
              </a:rPr>
              <a:t>Борьба с </a:t>
            </a:r>
            <a:r>
              <a:rPr lang="ru-RU" sz="1600" smtClean="0">
                <a:solidFill>
                  <a:prstClr val="white"/>
                </a:solidFill>
                <a:latin typeface="Arial"/>
                <a:ea typeface="Arial"/>
                <a:cs typeface="Arial"/>
              </a:rPr>
              <a:t>пороками</a:t>
            </a:r>
            <a:endParaRPr lang="ru-RU" sz="1600">
              <a:solidFill>
                <a:prstClr val="white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r="16124" b="21496"/>
          <a:stretch>
            <a:fillRect/>
          </a:stretch>
        </p:blipFill>
        <p:spPr bwMode="auto">
          <a:xfrm>
            <a:off x="258805" y="1613931"/>
            <a:ext cx="2678275" cy="2386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5620" y="1662322"/>
            <a:ext cx="3029322" cy="2290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740" y="1596458"/>
            <a:ext cx="2597274" cy="2421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2939" y="4126432"/>
            <a:ext cx="3003046" cy="2025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696" y="4182857"/>
            <a:ext cx="2868492" cy="191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184" y="4182860"/>
            <a:ext cx="2456718" cy="191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2083" y="6259253"/>
            <a:ext cx="163217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/>
          </a:lstStyle>
          <a:p>
            <a:pPr algn="ctr"/>
            <a:r>
              <a:rPr lang="ru-RU" sz="1600" spc="150" smtClean="0">
                <a:ln w="11430"/>
                <a:solidFill>
                  <a:prstClr val="whit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</a:rPr>
              <a:t>  </a:t>
            </a:r>
            <a:r>
              <a:rPr lang="ru-RU" sz="1600">
                <a:solidFill>
                  <a:prstClr val="white"/>
                </a:solidFill>
                <a:latin typeface="Arial"/>
                <a:ea typeface="Arial"/>
                <a:cs typeface="Arial"/>
              </a:rPr>
              <a:t>Поиск знаний</a:t>
            </a:r>
          </a:p>
        </p:txBody>
      </p:sp>
    </p:spTree>
    <p:extLst>
      <p:ext uri="{BB962C8B-B14F-4D97-AF65-F5344CB8AC3E}">
        <p14:creationId xmlns:p14="http://schemas.microsoft.com/office/powerpoint/2010/main" val="1051481369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457939" y="497373"/>
            <a:ext cx="8254452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600">
                <a:solidFill>
                  <a:srgbClr val="9D90A0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Что касается военных действий, то они в исламе подразумеваются </a:t>
            </a:r>
          </a:p>
          <a:p>
            <a:pPr algn="ctr"/>
            <a:r>
              <a:rPr lang="ru-RU" sz="1600">
                <a:solidFill>
                  <a:srgbClr val="9D90A0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л</a:t>
            </a:r>
            <a:r>
              <a:rPr lang="ru-RU" sz="1600" smtClean="0">
                <a:solidFill>
                  <a:srgbClr val="9D90A0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ишь </a:t>
            </a:r>
            <a:r>
              <a:rPr lang="ru-RU" sz="1600">
                <a:solidFill>
                  <a:srgbClr val="9D90A0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как оборонительные, а понятие наступательного джихада существует </a:t>
            </a:r>
            <a:r>
              <a:rPr lang="ru-RU" sz="1600" smtClean="0">
                <a:solidFill>
                  <a:srgbClr val="9D90A0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 </a:t>
            </a:r>
            <a:r>
              <a:rPr lang="ru-RU" sz="1600">
                <a:solidFill>
                  <a:srgbClr val="9D90A0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только в той относительной ситуации,  когда война объявлена и враг готов напасть и ты его опережаешь</a:t>
            </a:r>
            <a:r>
              <a:rPr lang="ru-RU" sz="1600" smtClean="0">
                <a:solidFill>
                  <a:srgbClr val="9D90A0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.</a:t>
            </a:r>
            <a:endParaRPr lang="ru-RU" sz="1600">
              <a:solidFill>
                <a:srgbClr val="9D90A0">
                  <a:lumMod val="40000"/>
                  <a:lumOff val="60000"/>
                </a:srgb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>
                <a:solidFill>
                  <a:prstClr val="white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1600">
                <a:solidFill>
                  <a:srgbClr val="242852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smtClean="0">
                <a:solidFill>
                  <a:srgbClr val="242852"/>
                </a:solidFill>
                <a:latin typeface="Bookman Old Style" panose="02050604050505020204" pitchFamily="18" charset="0"/>
              </a:rPr>
              <a:t>«</a:t>
            </a:r>
            <a:r>
              <a:rPr lang="ar-AE" sz="1600" smtClean="0">
                <a:solidFill>
                  <a:srgbClr val="24285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أُذِنَ </a:t>
            </a:r>
            <a:r>
              <a:rPr lang="ar-AE" sz="1600">
                <a:solidFill>
                  <a:srgbClr val="24285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لِلَّذِينَ يُقَاتَلُونَ بِأَنَّهُمْ ظُلِمُوا ۚ وَإِنَّ اللَّهَ عَلَىٰ نَصْرِهِمْ </a:t>
            </a:r>
            <a:r>
              <a:rPr lang="ar-AE" sz="1600" smtClean="0">
                <a:solidFill>
                  <a:srgbClr val="24285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لَقَدِيرٌ</a:t>
            </a:r>
            <a:r>
              <a:rPr lang="ru-RU" sz="1600" smtClean="0">
                <a:solidFill>
                  <a:srgbClr val="242852"/>
                </a:solidFill>
                <a:latin typeface="Bookman Old Style" panose="02050604050505020204" pitchFamily="18" charset="0"/>
              </a:rPr>
              <a:t>»</a:t>
            </a:r>
          </a:p>
          <a:p>
            <a:pPr algn="ctr"/>
            <a:endParaRPr lang="ru-RU" sz="1600" smtClean="0">
              <a:solidFill>
                <a:srgbClr val="24285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 smtClean="0">
                <a:solidFill>
                  <a:srgbClr val="242852"/>
                </a:solidFill>
                <a:latin typeface="Bookman Old Style" panose="02050604050505020204" pitchFamily="18" charset="0"/>
              </a:rPr>
              <a:t>Смысл: «Тем</a:t>
            </a:r>
            <a:r>
              <a:rPr lang="ru-RU" sz="1600">
                <a:solidFill>
                  <a:srgbClr val="242852"/>
                </a:solidFill>
                <a:latin typeface="Bookman Old Style" panose="02050604050505020204" pitchFamily="18" charset="0"/>
              </a:rPr>
              <a:t>, которые подвергаются нападению, дозволено сражаться, </a:t>
            </a:r>
            <a:r>
              <a:rPr lang="ru-RU" sz="1600" smtClean="0">
                <a:solidFill>
                  <a:srgbClr val="242852"/>
                </a:solidFill>
                <a:latin typeface="Bookman Old Style" panose="02050604050505020204" pitchFamily="18" charset="0"/>
              </a:rPr>
              <a:t>защищая себя </a:t>
            </a:r>
            <a:r>
              <a:rPr lang="ru-RU" sz="1600">
                <a:solidFill>
                  <a:srgbClr val="242852"/>
                </a:solidFill>
                <a:latin typeface="Bookman Old Style" panose="02050604050505020204" pitchFamily="18" charset="0"/>
              </a:rPr>
              <a:t>от насилия. </a:t>
            </a:r>
            <a:r>
              <a:rPr lang="ru-RU" sz="1600" smtClean="0">
                <a:solidFill>
                  <a:srgbClr val="242852"/>
                </a:solidFill>
                <a:latin typeface="Bookman Old Style" panose="02050604050505020204" pitchFamily="18" charset="0"/>
              </a:rPr>
              <a:t>Воистину</a:t>
            </a:r>
            <a:r>
              <a:rPr lang="ru-RU" sz="1600">
                <a:solidFill>
                  <a:srgbClr val="242852"/>
                </a:solidFill>
                <a:latin typeface="Bookman Old Style" panose="02050604050505020204" pitchFamily="18" charset="0"/>
              </a:rPr>
              <a:t>, во власти Аллаха помочь им»   </a:t>
            </a:r>
            <a:endParaRPr lang="ru-RU" sz="1600" smtClean="0">
              <a:solidFill>
                <a:srgbClr val="242852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1600">
              <a:solidFill>
                <a:prstClr val="white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>
                <a:solidFill>
                  <a:srgbClr val="297FD5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Пророк Мухаммад </a:t>
            </a:r>
            <a:r>
              <a:rPr lang="ru-RU" sz="1600" smtClean="0">
                <a:solidFill>
                  <a:srgbClr val="297FD5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 </a:t>
            </a:r>
            <a:r>
              <a:rPr lang="ru-RU" sz="1600">
                <a:solidFill>
                  <a:srgbClr val="297FD5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проповедовал ислам в </a:t>
            </a:r>
            <a:r>
              <a:rPr lang="ru-RU" sz="1600" smtClean="0">
                <a:solidFill>
                  <a:srgbClr val="297FD5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течение </a:t>
            </a:r>
            <a:r>
              <a:rPr lang="ru-RU" sz="1600">
                <a:solidFill>
                  <a:srgbClr val="297FD5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23 лет. Из них </a:t>
            </a:r>
            <a:r>
              <a:rPr lang="ru-RU" sz="1600" smtClean="0">
                <a:solidFill>
                  <a:srgbClr val="297FD5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в совокупности в военных походах провел 2 </a:t>
            </a:r>
            <a:r>
              <a:rPr lang="ru-RU" sz="1600">
                <a:solidFill>
                  <a:srgbClr val="297FD5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месяца. </a:t>
            </a:r>
            <a:r>
              <a:rPr lang="ru-RU" sz="1600" smtClean="0">
                <a:solidFill>
                  <a:srgbClr val="297FD5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В </a:t>
            </a:r>
            <a:r>
              <a:rPr lang="ru-RU" sz="1600">
                <a:solidFill>
                  <a:srgbClr val="297FD5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этот период с обеих сторон </a:t>
            </a:r>
            <a:r>
              <a:rPr lang="ru-RU" sz="1600" smtClean="0">
                <a:solidFill>
                  <a:srgbClr val="297FD5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погибло 251 </a:t>
            </a:r>
            <a:r>
              <a:rPr lang="ru-RU" sz="1600">
                <a:solidFill>
                  <a:srgbClr val="297FD5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человек, тогда как </a:t>
            </a:r>
            <a:r>
              <a:rPr lang="ru-RU" sz="1600" smtClean="0">
                <a:solidFill>
                  <a:srgbClr val="297FD5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за 5 лет, Вторая мировая война унесла жизни 54 </a:t>
            </a:r>
            <a:r>
              <a:rPr lang="ru-RU" sz="1600">
                <a:solidFill>
                  <a:srgbClr val="297FD5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rPr>
              <a:t>000 000 человек.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1088"/>
            <a:ext cx="2664296" cy="227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07380"/>
            <a:ext cx="258387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963146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7712348" cy="802217"/>
          </a:xfrm>
        </p:spPr>
        <p:txBody>
          <a:bodyPr>
            <a:noAutofit/>
          </a:bodyPr>
          <a:lstStyle>
            <a:defPPr/>
          </a:lstStyle>
          <a:p>
            <a:pPr/>
            <a:r>
              <a:rPr lang="ru-RU" sz="1400" cap="none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	После совершенных терактов по мировым СМИ передают: </a:t>
            </a:r>
            <a:br>
              <a:rPr lang="ru-RU" sz="1400" cap="none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cap="none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	«исламские террористы захватили детей, взорвали дом…»</a:t>
            </a:r>
            <a:br>
              <a:rPr lang="ru-RU" sz="1400" cap="none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cap="none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	У населения  искусственно формируется мнение о том, что ислам есть зло! 	</a:t>
            </a:r>
            <a:r>
              <a:rPr lang="ru-RU" sz="1400" cap="none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	</a:t>
            </a:r>
            <a:endParaRPr lang="ru-RU" sz="1400" cap="none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516180" cy="3816424"/>
          </a:xfrm>
        </p:spPr>
        <p:txBody>
          <a:bodyPr>
            <a:normAutofit fontScale="47500" lnSpcReduction="20000"/>
          </a:bodyPr>
          <a:lstStyle>
            <a:defPPr/>
          </a:lstStyle>
          <a:p>
            <a:pPr marL="0" indent="0">
              <a:buNone/>
            </a:pPr>
            <a:endParaRPr lang="ru-RU" sz="2300" smtClean="0"/>
          </a:p>
          <a:p>
            <a:pPr marL="0" indent="0">
              <a:buNone/>
            </a:pPr>
            <a:r>
              <a:rPr lang="ru-RU" sz="29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Нас призывают к совершению  </a:t>
            </a:r>
            <a:r>
              <a:rPr lang="ru-RU" sz="2900" smtClean="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действий, </a:t>
            </a:r>
            <a:endParaRPr lang="ru-RU" sz="2900">
              <a:ln w="3175" cmpd="sng">
                <a:noFill/>
              </a:ln>
              <a:solidFill>
                <a:schemeClr val="bg2">
                  <a:lumMod val="50000"/>
                </a:schemeClr>
              </a:solidFill>
              <a:latin typeface="Comic Sans MS" pitchFamily="66" charset="0"/>
              <a:ea typeface="Arial"/>
              <a:cs typeface="Arial"/>
            </a:endParaRPr>
          </a:p>
          <a:p>
            <a:pPr marL="0" indent="0">
              <a:buNone/>
            </a:pPr>
            <a:r>
              <a:rPr lang="ru-RU" sz="290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	которые внушают страх и уносят жизни мирных жителей</a:t>
            </a:r>
          </a:p>
          <a:p>
            <a:pPr marL="0" indent="0">
              <a:buNone/>
            </a:pPr>
            <a:endParaRPr lang="ru-RU" sz="2000"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0" indent="0">
              <a:buNone/>
            </a:pPr>
            <a:endParaRPr lang="ru-RU" sz="2000"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0" indent="0">
              <a:buNone/>
            </a:pPr>
            <a:endParaRPr lang="ru-RU" sz="2500"/>
          </a:p>
          <a:p>
            <a:pPr marL="0" indent="0">
              <a:buNone/>
            </a:pPr>
            <a:r>
              <a:rPr lang="ru-RU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Каспийск – 1996 г.</a:t>
            </a:r>
          </a:p>
          <a:p>
            <a:pPr marL="0" indent="0">
              <a:buNone/>
            </a:pPr>
            <a:r>
              <a:rPr lang="ru-RU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Буйнакск – 1999 г.</a:t>
            </a:r>
          </a:p>
          <a:p>
            <a:pPr marL="0" indent="0">
              <a:buNone/>
            </a:pPr>
            <a:r>
              <a:rPr lang="ru-RU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Волгодонск - 1999 г.</a:t>
            </a:r>
          </a:p>
          <a:p>
            <a:pPr marL="0" indent="0">
              <a:buNone/>
            </a:pPr>
            <a:r>
              <a:rPr lang="ru-RU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Москва – 1999 г. </a:t>
            </a:r>
          </a:p>
          <a:p>
            <a:pPr marL="0" indent="0">
              <a:buNone/>
            </a:pPr>
            <a:r>
              <a:rPr lang="ru-RU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Беслан – 2004 г.</a:t>
            </a:r>
          </a:p>
          <a:p>
            <a:pPr marL="0" indent="0">
              <a:buNone/>
            </a:pPr>
            <a:r>
              <a:rPr lang="ru-RU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Волгоград – 2013 г.</a:t>
            </a:r>
          </a:p>
          <a:p>
            <a:pPr marL="0" indent="0">
              <a:buNone/>
            </a:pPr>
            <a:r>
              <a:rPr lang="ru-RU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Грозный – 2014 г.</a:t>
            </a:r>
          </a:p>
          <a:p>
            <a:pPr marL="0" indent="0">
              <a:buNone/>
            </a:pPr>
            <a:r>
              <a:rPr lang="ru-RU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Сенай – 2015 г.</a:t>
            </a:r>
          </a:p>
          <a:p>
            <a:pPr marL="0" indent="0">
              <a:buNone/>
            </a:pPr>
            <a:endParaRPr lang="ru-RU" b="1" smtClean="0"/>
          </a:p>
          <a:p>
            <a:pPr marL="0" indent="0">
              <a:buNone/>
            </a:pPr>
            <a:endParaRPr lang="ru-RU" b="1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132856"/>
            <a:ext cx="5444897" cy="325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56082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68" y="620688"/>
            <a:ext cx="8791832" cy="1584176"/>
          </a:xfrm>
        </p:spPr>
        <p:txBody>
          <a:bodyPr>
            <a:normAutofit/>
          </a:bodyPr>
          <a:lstStyle>
            <a:defPPr/>
          </a:lstStyle>
          <a:p>
            <a:pPr marL="85725" indent="-85725"/>
            <a:r>
              <a:rPr lang="ru-RU" sz="1600" cap="none" smtClean="0">
                <a:latin typeface="Arial"/>
                <a:ea typeface="Arial"/>
                <a:cs typeface="Arial"/>
              </a:rPr>
              <a:t> </a:t>
            </a:r>
            <a:r>
              <a:rPr lang="ru-RU" sz="1600" cap="none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Все эти насильственные действия приводят к исламофобии во всем мире, </a:t>
            </a:r>
            <a:br>
              <a:rPr lang="ru-RU" sz="1600" cap="none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</a:br>
            <a:r>
              <a:rPr lang="ru-RU" sz="1600" cap="none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Arial"/>
                <a:cs typeface="Arial"/>
              </a:rPr>
              <a:t>вызывая отторжение и страх  даже от внешнего вида и атрибутики мусульман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04864"/>
            <a:ext cx="5488213" cy="364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>
            <a:fillRect/>
          </a:stretch>
        </p:blipFill>
        <p:spPr>
          <a:xfrm>
            <a:off x="323528" y="2564904"/>
            <a:ext cx="3643221" cy="281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5664517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Наркомания  </a:t>
            </a:r>
            <a:endParaRPr lang="ru-RU" sz="1800" b="1" cap="none"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35" y="2388177"/>
            <a:ext cx="3713365" cy="24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1917" y="1864957"/>
            <a:ext cx="458811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sz="1400" b="1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Возможно когда-то кто-то вам предложит </a:t>
            </a:r>
          </a:p>
          <a:p>
            <a:pPr algn="ctr"/>
            <a:r>
              <a:rPr lang="ru-RU" sz="1400" b="1" smtClean="0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попробовать какой-либо </a:t>
            </a:r>
            <a:r>
              <a:rPr lang="ru-RU" sz="1400" b="1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вид наркотика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97200" y="2565491"/>
            <a:ext cx="4086375" cy="738664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sz="1400" b="1" smtClean="0">
                <a:ln w="3175" cmpd="sng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Вы обязаны знать! </a:t>
            </a:r>
            <a:r>
              <a:rPr lang="ru-RU" sz="1400" b="1">
                <a:ln w="3175" cmpd="sng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попробовав один </a:t>
            </a:r>
            <a:r>
              <a:rPr lang="ru-RU" sz="1400" b="1" smtClean="0">
                <a:ln w="3175" cmpd="sng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раз,</a:t>
            </a:r>
          </a:p>
          <a:p>
            <a:pPr algn="ctr"/>
            <a:r>
              <a:rPr lang="ru-RU" sz="1400" b="1" smtClean="0">
                <a:ln w="3175" cmpd="sng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вы </a:t>
            </a:r>
            <a:r>
              <a:rPr lang="ru-RU" sz="1400" b="1">
                <a:ln w="3175" cmpd="sng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можете больше никогда не вернуться</a:t>
            </a:r>
          </a:p>
          <a:p>
            <a:pPr algn="ctr"/>
            <a:r>
              <a:rPr lang="ru-RU" sz="1400" b="1" smtClean="0">
                <a:ln w="3175" cmpd="sng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к прежней </a:t>
            </a:r>
            <a:r>
              <a:rPr lang="ru-RU" sz="1400" b="1">
                <a:ln w="3175" cmpd="sng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жизни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304155"/>
            <a:ext cx="3376869" cy="2245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4758" y="5549773"/>
            <a:ext cx="313579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ru-RU" sz="1400" b="1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И стать </a:t>
            </a:r>
            <a:r>
              <a:rPr lang="ru-RU" sz="2400" b="1">
                <a:ln w="3175" cmpd="sng">
                  <a:noFill/>
                </a:ln>
                <a:solidFill>
                  <a:srgbClr val="5F2901"/>
                </a:solidFill>
                <a:latin typeface="Segoe Print" pitchFamily="2" charset="0"/>
                <a:ea typeface="Arial"/>
                <a:cs typeface="Arial"/>
              </a:rPr>
              <a:t>наркоманом</a:t>
            </a:r>
          </a:p>
        </p:txBody>
      </p:sp>
    </p:spTree>
    <p:extLst>
      <p:ext uri="{BB962C8B-B14F-4D97-AF65-F5344CB8AC3E}">
        <p14:creationId xmlns:p14="http://schemas.microsoft.com/office/powerpoint/2010/main" val="231789149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1800" b="1" cap="none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Формирование ложных жизненных установок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952" y="2065868"/>
            <a:ext cx="4256553" cy="364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72329" y="3212976"/>
            <a:ext cx="2590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>
              <a:lnSpc>
                <a:spcPct val="150000"/>
              </a:lnSpc>
            </a:pPr>
            <a:r>
              <a:rPr lang="ru-RU" b="1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Крут </a:t>
            </a:r>
            <a:r>
              <a:rPr lang="ru-RU" b="1" smtClean="0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тот, кто- </a:t>
            </a:r>
            <a:endParaRPr lang="ru-RU" b="1">
              <a:ln w="3175" cmpd="sng">
                <a:noFill/>
              </a:ln>
              <a:solidFill>
                <a:srgbClr val="FFC000"/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ru-RU" b="1">
                <a:ln w="3175" cmpd="sng">
                  <a:noFill/>
                </a:ln>
                <a:solidFill>
                  <a:schemeClr val="tx2">
                    <a:lumMod val="50000"/>
                  </a:schemeClr>
                </a:solidFill>
                <a:latin typeface="Segoe Print" pitchFamily="2" charset="0"/>
                <a:ea typeface="Arial"/>
                <a:cs typeface="Arial"/>
              </a:rPr>
              <a:t>богат</a:t>
            </a:r>
            <a:r>
              <a:rPr lang="ru-RU" b="1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 и </a:t>
            </a:r>
            <a:r>
              <a:rPr lang="ru-RU" b="1" smtClean="0">
                <a:ln w="3175" cmpd="sng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популярен</a:t>
            </a:r>
            <a:r>
              <a:rPr lang="ru-RU" b="1" smtClean="0">
                <a:ln w="3175" cmpd="sng">
                  <a:noFill/>
                </a:ln>
                <a:solidFill>
                  <a:srgbClr val="FF0000"/>
                </a:solidFill>
                <a:latin typeface="Segoe Print" pitchFamily="2" charset="0"/>
                <a:ea typeface="Arial"/>
                <a:cs typeface="Arial"/>
              </a:rPr>
              <a:t>?</a:t>
            </a:r>
            <a:endParaRPr lang="ru-RU" b="1">
              <a:ln w="3175" cmpd="sng">
                <a:noFill/>
              </a:ln>
              <a:solidFill>
                <a:srgbClr val="FF0000"/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04955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18524"/>
            <a:ext cx="7772400" cy="1456267"/>
          </a:xfrm>
        </p:spPr>
        <p:txBody>
          <a:bodyPr>
            <a:normAutofit/>
          </a:bodyPr>
          <a:lstStyle>
            <a:defPPr/>
          </a:lstStyle>
          <a:p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Круто быть образованным </a:t>
            </a:r>
            <a:endParaRPr lang="ru-RU" sz="1800" b="1" cap="none"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040" y="1426609"/>
            <a:ext cx="366507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4293096"/>
            <a:ext cx="6210243" cy="223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2261252"/>
            <a:ext cx="35702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600" b="1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Проводите время в </a:t>
            </a:r>
            <a:r>
              <a:rPr lang="ru-RU" sz="1600" b="1" smtClean="0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библиотеке</a:t>
            </a:r>
          </a:p>
          <a:p>
            <a:pPr algn="r"/>
            <a:r>
              <a:rPr lang="ru-RU" sz="1600" b="1" smtClean="0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Хотя бы полчаса в день</a:t>
            </a:r>
            <a:endParaRPr lang="ru-RU" sz="1600" b="1">
              <a:ln w="3175" cmpd="sng"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59" y="3950201"/>
            <a:ext cx="605807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600" b="1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Погрузитесь в </a:t>
            </a:r>
            <a:r>
              <a:rPr lang="ru-RU" sz="1600" b="1" smtClean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учебу, станьте экспертом своего дела</a:t>
            </a:r>
            <a:endParaRPr lang="ru-RU" sz="1600" b="1">
              <a:ln w="3175" cmpd="sng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409354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1800" b="1" cap="none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Круто быть спортивным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455" y="1899067"/>
            <a:ext cx="4450727" cy="2756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" y="4797152"/>
            <a:ext cx="346761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600" b="1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10 подтягиваний каждый день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5088" r="2960"/>
          <a:stretch>
            <a:fillRect/>
          </a:stretch>
        </p:blipFill>
        <p:spPr>
          <a:xfrm>
            <a:off x="4499992" y="2348880"/>
            <a:ext cx="3888432" cy="317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24128" y="5545048"/>
            <a:ext cx="19784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600" b="1">
                <a:ln w="3175" cmpd="sng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Segoe Print" pitchFamily="2" charset="0"/>
                <a:ea typeface="Arial"/>
                <a:cs typeface="Arial"/>
              </a:rPr>
              <a:t>Бег в неделю раз</a:t>
            </a:r>
          </a:p>
        </p:txBody>
      </p:sp>
    </p:spTree>
    <p:extLst>
      <p:ext uri="{BB962C8B-B14F-4D97-AF65-F5344CB8AC3E}">
        <p14:creationId xmlns:p14="http://schemas.microsoft.com/office/powerpoint/2010/main" val="230258380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33" y="620688"/>
            <a:ext cx="8876610" cy="2086391"/>
          </a:xfrm>
        </p:spPr>
        <p:txBody>
          <a:bodyPr/>
          <a:lstStyle>
            <a:defPPr/>
          </a:lstStyle>
          <a:p>
            <a:pPr/>
            <a:r>
              <a:rPr lang="ru-RU" sz="1500" b="1">
                <a:solidFill>
                  <a:schemeClr val="accent3">
                    <a:lumMod val="20000"/>
                    <a:lumOff val="80000"/>
                  </a:schemeClr>
                </a:solidFill>
              </a:rPr>
              <a:t>    </a:t>
            </a:r>
            <a:endParaRPr lang="ru-RU" sz="1350">
              <a:solidFill>
                <a:schemeClr val="accent3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1" y="2696343"/>
            <a:ext cx="4536504" cy="3618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818" y="857250"/>
            <a:ext cx="1078706" cy="109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l="13679" t="7026" r="18835" b="15153"/>
          <a:stretch>
            <a:fillRect/>
          </a:stretch>
        </p:blipFill>
        <p:spPr>
          <a:xfrm>
            <a:off x="497142" y="1124744"/>
            <a:ext cx="3783394" cy="2206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4048" y="194613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/>
            <a:r>
              <a:rPr lang="ru-RU" sz="120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Когда я, объездивший множество стран,</a:t>
            </a:r>
          </a:p>
          <a:p>
            <a:pPr/>
            <a:r>
              <a:rPr lang="ru-RU" sz="120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Усталый, с дороги домой воротился,</a:t>
            </a:r>
          </a:p>
          <a:p>
            <a:pPr/>
            <a:r>
              <a:rPr lang="ru-RU" sz="120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Склонясь надо мною, спросил Дагестан:</a:t>
            </a:r>
          </a:p>
          <a:p>
            <a:pPr/>
            <a:r>
              <a:rPr lang="ru-RU" sz="120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«Не край ли далекий тебе полюбился?»</a:t>
            </a:r>
          </a:p>
          <a:p>
            <a:pPr/>
            <a:endParaRPr lang="ru-RU" sz="1200"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/>
            <a:r>
              <a:rPr lang="ru-RU" sz="120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На гору взошел я и с той высоты,</a:t>
            </a:r>
          </a:p>
          <a:p>
            <a:pPr/>
            <a:r>
              <a:rPr lang="ru-RU" sz="120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Всей грудью вздохнув, Дагестану ответил:</a:t>
            </a:r>
          </a:p>
          <a:p>
            <a:pPr/>
            <a:r>
              <a:rPr lang="ru-RU" sz="120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«Немало краев повидал я, но ты</a:t>
            </a:r>
          </a:p>
          <a:p>
            <a:pPr/>
            <a:r>
              <a:rPr lang="ru-RU" sz="120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По-прежнему самый любимый на свете.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96481" y="370045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/>
            <a:r>
              <a:rPr lang="ru-RU" sz="1200">
                <a:solidFill>
                  <a:schemeClr val="tx2">
                    <a:lumMod val="9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Я, может, в любви тебе редко клянусь,</a:t>
            </a:r>
          </a:p>
          <a:p>
            <a:pPr/>
            <a:r>
              <a:rPr lang="ru-RU" sz="1200">
                <a:solidFill>
                  <a:schemeClr val="tx2">
                    <a:lumMod val="9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Не ново любить, но и клясться не ново,</a:t>
            </a:r>
          </a:p>
          <a:p>
            <a:pPr/>
            <a:r>
              <a:rPr lang="ru-RU" sz="1200">
                <a:solidFill>
                  <a:schemeClr val="tx2">
                    <a:lumMod val="9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Я молча люблю, потому что боюсь:</a:t>
            </a:r>
          </a:p>
          <a:p>
            <a:pPr/>
            <a:r>
              <a:rPr lang="ru-RU" sz="1200">
                <a:solidFill>
                  <a:schemeClr val="tx2">
                    <a:lumMod val="9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Поблекнет стократ повторенное слово.</a:t>
            </a:r>
          </a:p>
          <a:p>
            <a:pPr/>
            <a:endParaRPr lang="ru-RU" sz="1200">
              <a:solidFill>
                <a:schemeClr val="tx2">
                  <a:lumMod val="90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/>
            <a:r>
              <a:rPr lang="ru-RU" sz="1200">
                <a:solidFill>
                  <a:schemeClr val="tx2">
                    <a:lumMod val="9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И если тебе всякий сын этих мест,</a:t>
            </a:r>
          </a:p>
          <a:p>
            <a:pPr/>
            <a:r>
              <a:rPr lang="ru-RU" sz="1200">
                <a:solidFill>
                  <a:schemeClr val="tx2">
                    <a:lumMod val="9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Крича, как глашатай, в любви будет клясться,</a:t>
            </a:r>
          </a:p>
          <a:p>
            <a:pPr/>
            <a:r>
              <a:rPr lang="ru-RU" sz="1200">
                <a:solidFill>
                  <a:schemeClr val="tx2">
                    <a:lumMod val="9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То каменным скалам твоим надоест</a:t>
            </a:r>
          </a:p>
          <a:p>
            <a:pPr/>
            <a:r>
              <a:rPr lang="ru-RU" sz="1200">
                <a:solidFill>
                  <a:schemeClr val="tx2">
                    <a:lumMod val="9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И слушать, и эхом в дали отзываться.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1527" y="738731"/>
            <a:ext cx="7057797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40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Расул Гамзатов </a:t>
            </a:r>
            <a:r>
              <a:rPr lang="ru-RU" sz="14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– народный поэт Дагестана </a:t>
            </a:r>
          </a:p>
          <a:p>
            <a:pPr algn="ctr"/>
            <a:endParaRPr lang="ru-RU" sz="1400">
              <a:solidFill>
                <a:schemeClr val="accent4">
                  <a:lumMod val="20000"/>
                  <a:lumOff val="80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/>
            <a:endParaRPr lang="ru-RU" sz="1400" smtClean="0">
              <a:solidFill>
                <a:schemeClr val="accent4">
                  <a:lumMod val="20000"/>
                  <a:lumOff val="80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/>
            <a:r>
              <a:rPr lang="ru-RU" sz="140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	</a:t>
            </a:r>
            <a:r>
              <a:rPr lang="ru-RU" sz="14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	</a:t>
            </a:r>
          </a:p>
          <a:p>
            <a:pPr algn="ctr"/>
            <a:r>
              <a:rPr lang="ru-RU" sz="140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	</a:t>
            </a:r>
            <a:r>
              <a:rPr lang="ru-RU" sz="14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		</a:t>
            </a:r>
            <a:r>
              <a:rPr lang="ru-RU" sz="14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стихи о Дагестане</a:t>
            </a:r>
            <a:endParaRPr lang="ru-RU" sz="1400">
              <a:solidFill>
                <a:schemeClr val="accent4">
                  <a:lumMod val="60000"/>
                  <a:lumOff val="40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1491130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02315"/>
            <a:ext cx="7772400" cy="1456267"/>
          </a:xfrm>
        </p:spPr>
        <p:txBody>
          <a:bodyPr>
            <a:normAutofit/>
          </a:bodyPr>
          <a:lstStyle>
            <a:defPPr/>
          </a:lstStyle>
          <a:p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Круто быть честным </a:t>
            </a:r>
            <a:endParaRPr lang="ru-RU" sz="1800" b="1" cap="none"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41119"/>
            <a:ext cx="7772400" cy="3649133"/>
          </a:xfrm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r>
              <a:rPr lang="ru-RU" sz="1600" b="1" smtClean="0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Лжец не заслуживает уважения  </a:t>
            </a:r>
            <a:endParaRPr lang="ru-RU" sz="1600" b="1">
              <a:ln w="3175" cmpd="sng">
                <a:noFill/>
              </a:ln>
              <a:solidFill>
                <a:srgbClr val="FFC000"/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endParaRPr lang="ru-RU" sz="1600" b="1" smtClean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  <a:p>
            <a:endParaRPr lang="ru-RU" sz="1600" b="1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anose="02000600000000000000" pitchFamily="2" charset="0"/>
              <a:ea typeface="Arial"/>
              <a:cs typeface="Arial"/>
            </a:endParaRPr>
          </a:p>
          <a:p>
            <a:endParaRPr lang="ru-RU" sz="1600" b="1" smtClean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  <a:p>
            <a:endParaRPr lang="ru-RU" sz="1600" b="1" smtClean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  <a:p>
            <a:pPr marL="0" indent="0">
              <a:buNone/>
            </a:pPr>
            <a:endParaRPr lang="ru-RU" sz="1600" b="1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  <a:p>
            <a:endParaRPr lang="ru-RU" sz="1600" b="1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  <a:p>
            <a:endParaRPr lang="ru-RU" sz="1600" b="1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59" y="2906878"/>
            <a:ext cx="3744719" cy="2119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511452"/>
            <a:ext cx="3469305" cy="291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7107" y="5636130"/>
            <a:ext cx="433484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600" b="1" smtClean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Когда </a:t>
            </a:r>
            <a:r>
              <a:rPr lang="ru-RU" sz="1600" b="1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вы </a:t>
            </a:r>
            <a:r>
              <a:rPr lang="ru-RU" sz="1600" b="1" smtClean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лжёте - вы об </a:t>
            </a:r>
            <a:r>
              <a:rPr lang="ru-RU" sz="1600" b="1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  <a:ea typeface="Arial"/>
                <a:cs typeface="Arial"/>
              </a:rPr>
              <a:t>этом знаете</a:t>
            </a:r>
          </a:p>
        </p:txBody>
      </p:sp>
    </p:spTree>
    <p:extLst>
      <p:ext uri="{BB962C8B-B14F-4D97-AF65-F5344CB8AC3E}">
        <p14:creationId xmlns:p14="http://schemas.microsoft.com/office/powerpoint/2010/main" val="2443928576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85801"/>
            <a:ext cx="7772400" cy="1456267"/>
          </a:xfrm>
        </p:spPr>
        <p:txBody>
          <a:bodyPr>
            <a:normAutofit/>
          </a:bodyPr>
          <a:lstStyle>
            <a:defPPr/>
          </a:lstStyle>
          <a:p>
            <a:r>
              <a:rPr lang="ru-RU" sz="1800" b="1" cap="none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Круто быть воспитанным  </a:t>
            </a:r>
            <a:br>
              <a:rPr lang="ru-RU" sz="1800" b="1" cap="none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</a:br>
            <a:endParaRPr lang="ru-RU" sz="1800" b="1" cap="none">
              <a:solidFill>
                <a:schemeClr val="bg2">
                  <a:lumMod val="75000"/>
                </a:schemeClr>
              </a:solidFill>
              <a:latin typeface="Segoe Print" pitchFamily="2" charset="0"/>
              <a:ea typeface="Arial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02633"/>
            <a:ext cx="4392488" cy="3649133"/>
          </a:xfrm>
        </p:spPr>
        <p:txBody>
          <a:bodyPr>
            <a:normAutofit/>
          </a:bodyPr>
          <a:lstStyle>
            <a:defPPr/>
          </a:lstStyle>
          <a:p>
            <a:pPr marL="0" indent="0" algn="r">
              <a:buNone/>
            </a:pPr>
            <a:r>
              <a:rPr lang="ru-RU" sz="1400" b="1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Тревожится за сына постоянно,</a:t>
            </a:r>
          </a:p>
          <a:p>
            <a:pPr marL="0" indent="0" algn="r">
              <a:buNone/>
            </a:pPr>
            <a:r>
              <a:rPr lang="ru-RU" sz="1400" b="1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Святой любви великая раба.</a:t>
            </a:r>
          </a:p>
          <a:p>
            <a:pPr marL="0" indent="0" algn="r">
              <a:buNone/>
            </a:pPr>
            <a:r>
              <a:rPr lang="ru-RU" sz="1400" b="1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По-русски «мама», по-грузински «нана»</a:t>
            </a:r>
          </a:p>
          <a:p>
            <a:pPr marL="0" indent="0" algn="r">
              <a:buNone/>
            </a:pPr>
            <a:r>
              <a:rPr lang="ru-RU" sz="1400" b="1">
                <a:ln w="3175" cmpd="sng">
                  <a:noFill/>
                </a:ln>
                <a:solidFill>
                  <a:srgbClr val="FFC000"/>
                </a:solidFill>
                <a:latin typeface="Segoe Print" pitchFamily="2" charset="0"/>
                <a:ea typeface="Arial"/>
                <a:cs typeface="Arial"/>
              </a:rPr>
              <a:t>И по-аварски — ласково «баба».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04664"/>
            <a:ext cx="2649772" cy="364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039800"/>
            <a:ext cx="34546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345" y="3470570"/>
            <a:ext cx="2296587" cy="318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3968" y="6325667"/>
            <a:ext cx="27783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400" b="1">
                <a:ln w="3175" cmpd="sng">
                  <a:noFill/>
                </a:ln>
                <a:solidFill>
                  <a:srgbClr val="C00000"/>
                </a:solidFill>
                <a:latin typeface="Segoe Print" pitchFamily="2" charset="0"/>
                <a:ea typeface="Arial"/>
                <a:cs typeface="Arial"/>
              </a:rPr>
              <a:t>Учитель достоин уважения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6624" y="4753179"/>
            <a:ext cx="85472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1400" b="1">
                <a:ln w="3175" cmpd="sng">
                  <a:noFill/>
                </a:ln>
                <a:solidFill>
                  <a:srgbClr val="002060"/>
                </a:solidFill>
                <a:latin typeface="Segoe Print" pitchFamily="2" charset="0"/>
                <a:ea typeface="Arial"/>
                <a:cs typeface="Arial"/>
              </a:rPr>
              <a:t>дружба</a:t>
            </a:r>
          </a:p>
        </p:txBody>
      </p:sp>
    </p:spTree>
    <p:extLst>
      <p:ext uri="{BB962C8B-B14F-4D97-AF65-F5344CB8AC3E}">
        <p14:creationId xmlns:p14="http://schemas.microsoft.com/office/powerpoint/2010/main" val="2203237731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1800" b="1" cap="none">
                <a:solidFill>
                  <a:schemeClr val="bg2">
                    <a:lumMod val="75000"/>
                  </a:schemeClr>
                </a:solidFill>
                <a:latin typeface="Segoe Print" pitchFamily="2" charset="0"/>
                <a:ea typeface="Arial"/>
                <a:cs typeface="Arial"/>
              </a:rPr>
              <a:t>Спасибо за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3"/>
            <a:ext cx="7772400" cy="3168352"/>
          </a:xfrm>
        </p:spPr>
        <p:txBody>
          <a:bodyPr>
            <a:normAutofit/>
          </a:bodyPr>
          <a:lstStyle>
            <a:defPPr/>
          </a:lstStyle>
          <a:p>
            <a:pPr marL="0" indent="0">
              <a:buNone/>
            </a:pPr>
            <a:r>
              <a:rPr lang="ru-RU" b="1" smtClean="0">
                <a:ln w="3175" cmpd="sng">
                  <a:noFill/>
                </a:ln>
                <a:solidFill>
                  <a:srgbClr val="92D050"/>
                </a:solidFill>
                <a:latin typeface="Segoe Print" pitchFamily="2" charset="0"/>
                <a:ea typeface="Arial"/>
                <a:cs typeface="Arial"/>
              </a:rPr>
              <a:t>Обещаю, </a:t>
            </a:r>
            <a:r>
              <a:rPr lang="ru-RU" b="1">
                <a:ln w="3175" cmpd="sng">
                  <a:noFill/>
                </a:ln>
                <a:solidFill>
                  <a:srgbClr val="92D050"/>
                </a:solidFill>
                <a:latin typeface="Segoe Print" pitchFamily="2" charset="0"/>
                <a:ea typeface="Arial"/>
                <a:cs typeface="Arial"/>
              </a:rPr>
              <a:t>что буду </a:t>
            </a:r>
            <a:r>
              <a:rPr lang="ru-RU" b="1" smtClean="0">
                <a:ln w="3175" cmpd="sng">
                  <a:noFill/>
                </a:ln>
                <a:solidFill>
                  <a:srgbClr val="92D050"/>
                </a:solidFill>
                <a:latin typeface="Segoe Print" pitchFamily="2" charset="0"/>
                <a:ea typeface="Arial"/>
                <a:cs typeface="Arial"/>
              </a:rPr>
              <a:t>стараться </a:t>
            </a:r>
            <a:r>
              <a:rPr lang="ru-RU" b="1">
                <a:ln w="3175" cmpd="sng">
                  <a:noFill/>
                </a:ln>
                <a:solidFill>
                  <a:srgbClr val="92D050"/>
                </a:solidFill>
                <a:latin typeface="Segoe Print" pitchFamily="2" charset="0"/>
                <a:ea typeface="Arial"/>
                <a:cs typeface="Arial"/>
              </a:rPr>
              <a:t>руководствоваться </a:t>
            </a:r>
          </a:p>
          <a:p>
            <a:pPr marL="0" indent="0">
              <a:buNone/>
            </a:pPr>
            <a:r>
              <a:rPr lang="ru-RU" b="1">
                <a:ln w="3175" cmpd="sng">
                  <a:noFill/>
                </a:ln>
                <a:solidFill>
                  <a:srgbClr val="92D050"/>
                </a:solidFill>
                <a:latin typeface="Segoe Print" pitchFamily="2" charset="0"/>
                <a:ea typeface="Arial"/>
                <a:cs typeface="Arial"/>
              </a:rPr>
              <a:t>теми </a:t>
            </a:r>
            <a:r>
              <a:rPr lang="ru-RU" b="1" smtClean="0">
                <a:ln w="3175" cmpd="sng">
                  <a:noFill/>
                </a:ln>
                <a:solidFill>
                  <a:srgbClr val="92D050"/>
                </a:solidFill>
                <a:latin typeface="Segoe Print" pitchFamily="2" charset="0"/>
                <a:ea typeface="Arial"/>
                <a:cs typeface="Arial"/>
              </a:rPr>
              <a:t>постулатами, </a:t>
            </a:r>
            <a:r>
              <a:rPr lang="ru-RU" b="1">
                <a:ln w="3175" cmpd="sng">
                  <a:noFill/>
                </a:ln>
                <a:solidFill>
                  <a:srgbClr val="92D050"/>
                </a:solidFill>
                <a:latin typeface="Segoe Print" pitchFamily="2" charset="0"/>
                <a:ea typeface="Arial"/>
                <a:cs typeface="Arial"/>
              </a:rPr>
              <a:t>которые были озвучены</a:t>
            </a:r>
          </a:p>
        </p:txBody>
      </p:sp>
    </p:spTree>
    <p:extLst>
      <p:ext uri="{BB962C8B-B14F-4D97-AF65-F5344CB8AC3E}">
        <p14:creationId xmlns:p14="http://schemas.microsoft.com/office/powerpoint/2010/main" val="72626891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86" y="4018119"/>
            <a:ext cx="2393337" cy="179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3672a0e10f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2" y="2909492"/>
            <a:ext cx="2121699" cy="292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87" y="2389696"/>
            <a:ext cx="2431939" cy="1628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863" y="1030870"/>
            <a:ext cx="8984917" cy="2465408"/>
          </a:xfrm>
        </p:spPr>
        <p:txBody>
          <a:bodyPr>
            <a:normAutofit fontScale="62500" lnSpcReduction="20000"/>
          </a:bodyPr>
          <a:lstStyle>
            <a:defPPr/>
          </a:lstStyle>
          <a:p>
            <a:pPr marL="0" indent="0">
              <a:buNone/>
            </a:pPr>
            <a:r>
              <a:rPr lang="ru-RU" sz="2175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Природное великолепие и </a:t>
            </a:r>
            <a:r>
              <a:rPr lang="ru-RU" sz="2175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разнообразие Дагестана:</a:t>
            </a:r>
            <a:endParaRPr lang="ru-RU" sz="2175">
              <a:solidFill>
                <a:schemeClr val="accent6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1800">
              <a:solidFill>
                <a:schemeClr val="accent6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Бархан Сарыкум (260 м.) - самый большой в Евразии</a:t>
            </a:r>
          </a:p>
          <a:p>
            <a:pPr marL="0" indent="0">
              <a:buNone/>
            </a:pPr>
            <a:r>
              <a:rPr lang="ru-RU" sz="180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Водопад Тобот (70 м.) - самый высокий однокаскадный водопад  в Европе</a:t>
            </a:r>
          </a:p>
          <a:p>
            <a:pPr marL="0" indent="0">
              <a:buNone/>
            </a:pPr>
            <a:r>
              <a:rPr lang="ru-RU" sz="180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Единственный в России субтропический лиановый лес в дельте реки Самур</a:t>
            </a:r>
          </a:p>
          <a:p>
            <a:pPr marL="0" indent="0">
              <a:buNone/>
            </a:pPr>
            <a:r>
              <a:rPr lang="ru-RU" sz="1800" err="1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Сулакский  каньон, по глубине превышающий знаменитый Колорадский</a:t>
            </a:r>
          </a:p>
          <a:p>
            <a:pPr marL="0" indent="0">
              <a:buNone/>
            </a:pPr>
            <a:r>
              <a:rPr lang="ru-RU" sz="180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Самое большое на Северном Кавказе горное озеро Казеной-Ам   </a:t>
            </a:r>
            <a:r>
              <a:rPr lang="ru-RU" sz="180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  </a:t>
            </a:r>
          </a:p>
          <a:p>
            <a:pPr marL="0" indent="0">
              <a:buNone/>
            </a:pPr>
            <a:endParaRPr lang="ru-RU" sz="1800">
              <a:solidFill>
                <a:schemeClr val="accent6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>
                <a:solidFill>
                  <a:schemeClr val="accent3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                                           </a:t>
            </a:r>
            <a:r>
              <a:rPr lang="ru-RU" sz="180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Площадь - 50.3 тысяч </a:t>
            </a:r>
            <a:r>
              <a:rPr lang="ru-RU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м2</a:t>
            </a:r>
            <a:endParaRPr lang="ru-RU" sz="1800"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                                           </a:t>
            </a:r>
            <a:r>
              <a:rPr lang="ru-RU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Население – 3 млн человек </a:t>
            </a:r>
            <a:endParaRPr lang="ru-RU" sz="1800">
              <a:solidFill>
                <a:schemeClr val="accent5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127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00" y="4356206"/>
            <a:ext cx="2492087" cy="151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57" y="3478268"/>
            <a:ext cx="2001794" cy="249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6" y="2980106"/>
            <a:ext cx="2401871" cy="140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5396" y="857250"/>
            <a:ext cx="1078706" cy="109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26309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42" y="1674786"/>
            <a:ext cx="1531904" cy="205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936382"/>
            <a:ext cx="9143999" cy="580292"/>
          </a:xfrm>
        </p:spPr>
        <p:txBody>
          <a:bodyPr/>
          <a:lstStyle>
            <a:defPPr/>
          </a:lstStyle>
          <a:p>
            <a:pPr/>
            <a:br>
              <a:rPr lang="ru-RU" sz="1500"/>
            </a:br>
            <a:r>
              <a:rPr lang="ru-RU" sz="1500"/>
              <a:t>	</a:t>
            </a:r>
            <a:r>
              <a:rPr lang="ru-RU" sz="150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Искусство и промыслы</a:t>
            </a:r>
            <a:br>
              <a:rPr lang="ru-RU" sz="150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br>
              <a:rPr lang="ru-RU" sz="1200">
                <a:solidFill>
                  <a:schemeClr val="accent3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200">
                <a:solidFill>
                  <a:schemeClr val="accent3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   </a:t>
            </a:r>
            <a:r>
              <a:rPr lang="ru-RU" sz="1200">
                <a:solidFill>
                  <a:schemeClr val="tx2">
                    <a:lumMod val="90000"/>
                  </a:schemeClr>
                </a:solidFill>
                <a:latin typeface="Bookman Old Style" panose="02050604050505020204" pitchFamily="18" charset="0"/>
              </a:rPr>
              <a:t>Оружейное дело, архитектура, </a:t>
            </a:r>
            <a:br>
              <a:rPr lang="ru-RU" sz="1200">
                <a:solidFill>
                  <a:schemeClr val="tx2">
                    <a:lumMod val="9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200">
                <a:solidFill>
                  <a:schemeClr val="tx2">
                    <a:lumMod val="90000"/>
                  </a:schemeClr>
                </a:solidFill>
                <a:latin typeface="Bookman Old Style" panose="02050604050505020204" pitchFamily="18" charset="0"/>
              </a:rPr>
              <a:t>                  	резьба по дереву и камню</a:t>
            </a:r>
            <a:br>
              <a:rPr lang="ru-RU" sz="1200">
                <a:solidFill>
                  <a:schemeClr val="tx2">
                    <a:lumMod val="9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200">
                <a:solidFill>
                  <a:schemeClr val="accent3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					</a:t>
            </a:r>
            <a:br>
              <a:rPr lang="ru-RU" sz="1200"/>
            </a:br>
            <a:r>
              <a:rPr lang="ru-RU" sz="1200"/>
              <a:t>	</a:t>
            </a:r>
            <a:endParaRPr lang="ru-RU" sz="18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1" y="2114156"/>
            <a:ext cx="2699006" cy="1778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98" y="4072538"/>
            <a:ext cx="2659792" cy="174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7054" y="3877997"/>
            <a:ext cx="8800961" cy="25391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/>
          </a:lstStyle>
          <a:p>
            <a:pPr/>
            <a:r>
              <a:rPr lang="ru-RU" sz="1200">
                <a:solidFill>
                  <a:srgbClr val="DEF5FA">
                    <a:lumMod val="90000"/>
                  </a:srgbClr>
                </a:solidFill>
                <a:latin typeface="Bookman Old Style" panose="02050604050505020204" pitchFamily="18" charset="0"/>
              </a:rPr>
              <a:t>    Ковроткачество, керамика                      Инкрустация по дереву                        Ювелирные изделия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3531"/>
          <a:stretch>
            <a:fillRect/>
          </a:stretch>
        </p:blipFill>
        <p:spPr bwMode="auto">
          <a:xfrm>
            <a:off x="182766" y="4131912"/>
            <a:ext cx="2872162" cy="1740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0634" y="1361757"/>
            <a:ext cx="3743805" cy="2491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5848" r="1726" b="17375"/>
          <a:stretch>
            <a:fillRect/>
          </a:stretch>
        </p:blipFill>
        <p:spPr bwMode="auto">
          <a:xfrm>
            <a:off x="3120429" y="4131913"/>
            <a:ext cx="2836337" cy="1690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5396" y="815259"/>
            <a:ext cx="1078706" cy="109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89845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06" y="1836885"/>
            <a:ext cx="4610389" cy="192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408" y="1241872"/>
            <a:ext cx="7053542" cy="540986"/>
          </a:xfrm>
        </p:spPr>
        <p:txBody>
          <a:bodyPr/>
          <a:lstStyle>
            <a:defPPr/>
          </a:lstStyle>
          <a:p>
            <a:pPr/>
            <a:r>
              <a:rPr lang="ru-RU" sz="1500" b="1"/>
              <a:t> </a:t>
            </a:r>
            <a:r>
              <a:rPr lang="ru-RU" sz="15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Экологически чистая </a:t>
            </a:r>
            <a:r>
              <a:rPr lang="ru-RU" sz="150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продукция, ресурсы и производство</a:t>
            </a:r>
          </a:p>
        </p:txBody>
      </p:sp>
      <p:pic>
        <p:nvPicPr>
          <p:cNvPr id="8" name="Рисунок 7" descr="ea02adbe8907521a9d8443a94bfc19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3" y="1836885"/>
            <a:ext cx="2790497" cy="185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khva_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139" y="3600451"/>
            <a:ext cx="3586280" cy="224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34" y="3779367"/>
            <a:ext cx="2957510" cy="1971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594" y="2091328"/>
            <a:ext cx="2118167" cy="1412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987" y="3771801"/>
            <a:ext cx="2429152" cy="2075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5396" y="857250"/>
            <a:ext cx="1078706" cy="109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67918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0627" y="1061901"/>
            <a:ext cx="4133945" cy="590007"/>
          </a:xfrm>
        </p:spPr>
        <p:txBody>
          <a:bodyPr>
            <a:normAutofit fontScale="92500"/>
          </a:bodyPr>
          <a:lstStyle>
            <a:defPPr/>
          </a:lstStyle>
          <a:p>
            <a:pPr marL="0" indent="0">
              <a:buNone/>
            </a:pPr>
            <a:r>
              <a:rPr lang="ru-RU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Военная история</a:t>
            </a:r>
            <a:r>
              <a:rPr lang="ru-RU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, которой стоит гордиться</a:t>
            </a:r>
          </a:p>
          <a:p>
            <a:pPr marL="0" indent="0">
              <a:buNone/>
            </a:pPr>
            <a:r>
              <a:rPr lang="ru-RU" sz="1200"/>
              <a:t>	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9"/>
          <a:stretch>
            <a:fillRect/>
          </a:stretch>
        </p:blipFill>
        <p:spPr>
          <a:xfrm>
            <a:off x="3792154" y="4272314"/>
            <a:ext cx="3117011" cy="228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1776" y="1392956"/>
            <a:ext cx="2464137" cy="415498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sz="1050">
                <a:solidFill>
                  <a:prstClr val="white"/>
                </a:solidFill>
              </a:rPr>
              <a:t>    Участие в 1-й Мировой  войне</a:t>
            </a:r>
          </a:p>
          <a:p>
            <a:pPr algn="ctr"/>
            <a:r>
              <a:rPr lang="ru-RU" sz="1050">
                <a:solidFill>
                  <a:prstClr val="white"/>
                </a:solidFill>
              </a:rPr>
              <a:t>    Конного полка  «Дикая дивизия»</a:t>
            </a:r>
            <a:endParaRPr lang="ru-RU" sz="1200">
              <a:solidFill>
                <a:srgbClr val="DEF5FA">
                  <a:lumMod val="9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6022924"/>
            <a:ext cx="3006594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050">
                <a:solidFill>
                  <a:prstClr val="white"/>
                </a:solidFill>
              </a:rPr>
              <a:t>Победа в Великой Отечественной войне 1941-1945 годов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5002726"/>
            <a:ext cx="3029430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135731" indent="-135731" algn="ctr"/>
            <a:r>
              <a:rPr lang="ru-RU" sz="1050">
                <a:solidFill>
                  <a:prstClr val="white"/>
                </a:solidFill>
              </a:rPr>
              <a:t>   Отпор бандформированиям                              в 1999 году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86793" y="1870654"/>
            <a:ext cx="2666114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sz="1050">
                <a:solidFill>
                  <a:prstClr val="white"/>
                </a:solidFill>
              </a:rPr>
              <a:t>Кавказские войны за независимость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0" b="15100"/>
          <a:stretch>
            <a:fillRect/>
          </a:stretch>
        </p:blipFill>
        <p:spPr bwMode="auto">
          <a:xfrm>
            <a:off x="3722014" y="2219229"/>
            <a:ext cx="3907272" cy="2053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0"/>
          <a:stretch>
            <a:fillRect/>
          </a:stretch>
        </p:blipFill>
        <p:spPr bwMode="auto">
          <a:xfrm>
            <a:off x="552187" y="3813848"/>
            <a:ext cx="3239967" cy="2191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187" y="1823092"/>
            <a:ext cx="3169827" cy="2103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286" y="857250"/>
            <a:ext cx="1078706" cy="109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70293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" name="Рисунок 38" descr="150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1585">
            <a:off x="402537" y="3711902"/>
            <a:ext cx="1066350" cy="80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Рисунок 47" descr="pDf4g_iwO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1694">
            <a:off x="3974002" y="1972819"/>
            <a:ext cx="1075862" cy="73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Рисунок 48" descr="qwNVrSvf8V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94142">
            <a:off x="884219" y="4993240"/>
            <a:ext cx="985054" cy="71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Рисунок 52" descr="рпррп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833" y="1637643"/>
            <a:ext cx="1144721" cy="1416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 descr="7kHdvcJvUX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14952">
            <a:off x="7369626" y="4510630"/>
            <a:ext cx="977627" cy="70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Рисунок 49" descr="qxDWQtoP7M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75152">
            <a:off x="6143753" y="2537457"/>
            <a:ext cx="1950497" cy="84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4949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4180" y="2936519"/>
            <a:ext cx="1514803" cy="157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 descr="656a7140956c4f32a9280ab7a93f0043_L-300x18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03496">
            <a:off x="7257682" y="1892581"/>
            <a:ext cx="927023" cy="584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0001410240032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3582" y="1495752"/>
            <a:ext cx="1330216" cy="1773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oto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4028" y="3038840"/>
            <a:ext cx="1281861" cy="152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2e84b143460299f4dfd803c13bc20aac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5661" y="2889283"/>
            <a:ext cx="1250711" cy="174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Рисунок 41" descr="images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872056">
            <a:off x="1279403" y="4199580"/>
            <a:ext cx="791930" cy="585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 descr="images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78579">
            <a:off x="2595840" y="4795210"/>
            <a:ext cx="1044907" cy="772671"/>
          </a:xfrm>
          <a:prstGeom prst="rect">
            <a:avLst/>
          </a:prstGeom>
        </p:spPr>
      </p:pic>
      <p:pic>
        <p:nvPicPr>
          <p:cNvPr id="57" name="Рисунок 56" descr="MW94QicekdU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221" y="3931530"/>
            <a:ext cx="1180519" cy="151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Рисунок 55" descr="eu8a7LoZxkw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7644" y="2741951"/>
            <a:ext cx="1080090" cy="151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Рисунок 54" descr="clip_image0011_thumb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5153" y="2476775"/>
            <a:ext cx="1021556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 descr="B-M1xdSgeyg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30799" y="4300378"/>
            <a:ext cx="1388984" cy="149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Рисунок 42" descr="tRbVuhQPDsM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441888">
            <a:off x="4580647" y="4962131"/>
            <a:ext cx="786482" cy="542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 descr="images (1)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304029">
            <a:off x="1817462" y="1516407"/>
            <a:ext cx="1166966" cy="793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Рисунок 46" descr="Karachay_patriarchs_in_the_19th_century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0496468">
            <a:off x="2932642" y="2884796"/>
            <a:ext cx="765242" cy="58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Рисунок 45" descr="uFGnIkKBdAI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091884">
            <a:off x="4351550" y="3262504"/>
            <a:ext cx="645399" cy="715268"/>
          </a:xfrm>
          <a:prstGeom prst="rect">
            <a:avLst/>
          </a:prstGeom>
        </p:spPr>
      </p:pic>
      <p:pic>
        <p:nvPicPr>
          <p:cNvPr id="38" name="Рисунок 37" descr="146332_900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597629">
            <a:off x="4491648" y="4122570"/>
            <a:ext cx="843877" cy="63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 descr="kehXSQh40NQ.jp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80259" y="1755884"/>
            <a:ext cx="1233620" cy="146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mages (3)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43436" y="4052495"/>
            <a:ext cx="1264891" cy="171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6696" y="1157441"/>
            <a:ext cx="6467804" cy="598443"/>
          </a:xfrm>
        </p:spPr>
        <p:txBody>
          <a:bodyPr>
            <a:normAutofit/>
          </a:bodyPr>
          <a:lstStyle>
            <a:defPPr/>
          </a:lstStyle>
          <a:p>
            <a:pPr>
              <a:buNone/>
            </a:pPr>
            <a:r>
              <a:rPr lang="ru-RU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Образ Дагестанца </a:t>
            </a:r>
            <a:r>
              <a:rPr lang="ru-RU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в нашей памяти…</a:t>
            </a:r>
          </a:p>
        </p:txBody>
      </p:sp>
      <p:pic>
        <p:nvPicPr>
          <p:cNvPr id="13" name="Рисунок 12" descr="2796_big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973889" y="2777775"/>
            <a:ext cx="1167772" cy="1552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571ba7ce299edc6e259b7308135dd9f7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253538" y="3700566"/>
            <a:ext cx="1493812" cy="196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скачанные файлы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43713" y="2279133"/>
            <a:ext cx="1404897" cy="149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Рисунок 51" descr="09-0-00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53720" y="1559991"/>
            <a:ext cx="1243297" cy="139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Рисунок 53" descr="жжждд.jp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08216" y="4225959"/>
            <a:ext cx="1200606" cy="137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730139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theme/_rels/theme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/Relationships>
</file>

<file path=ppt/theme/theme1.xml><?xml version="1.0" encoding="utf-8"?>
<a:theme xmlns:r="http://schemas.openxmlformats.org/officeDocument/2006/relationships" xmlns:a="http://schemas.openxmlformats.org/drawingml/2006/main" name="Небес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Небеса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r:embed="rId1"/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Ион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Ион">
      <a:maj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>Home</Company>
  <PresentationFormat>On-screen Show (4:3)</PresentationFormat>
  <Paragraphs>211</Paragraphs>
  <Slides>42</Slides>
  <Notes>1</Notes>
  <TotalTime>7581249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baseType="lpstr" size="57">
      <vt:lpstr>Arial</vt:lpstr>
      <vt:lpstr>Calibri Light</vt:lpstr>
      <vt:lpstr>Calibri</vt:lpstr>
      <vt:lpstr>Wingdings 3</vt:lpstr>
      <vt:lpstr>Century Gothic</vt:lpstr>
      <vt:lpstr>Sitka Heading</vt:lpstr>
      <vt:lpstr>Segoe Print</vt:lpstr>
      <vt:lpstr>Georgia</vt:lpstr>
      <vt:lpstr>Bookman Old Style</vt:lpstr>
      <vt:lpstr>Comic Sans MS</vt:lpstr>
      <vt:lpstr>Book Antiqua</vt:lpstr>
      <vt:lpstr>Constantia</vt:lpstr>
      <vt:lpstr>Cambria Math</vt:lpstr>
      <vt:lpstr>Times New Roman</vt:lpstr>
      <vt:lpstr>Небеса</vt:lpstr>
      <vt:lpstr>«Просвещенность - гарант безопасности мировоззрения детей и подростков в РД»</vt:lpstr>
      <vt:lpstr>PowerPoint Presentation</vt:lpstr>
      <vt:lpstr>PowerPoint Presentation</vt:lpstr>
      <vt:lpstr>    </vt:lpstr>
      <vt:lpstr>PowerPoint Presentation</vt:lpstr>
      <vt:lpstr>	Искусство и промыслы    Оружейное дело, архитектура,                   	резьба по дереву и камню						</vt:lpstr>
      <vt:lpstr> Экологически чистая продукция, ресурсы и производство</vt:lpstr>
      <vt:lpstr>PowerPoint Presentation</vt:lpstr>
      <vt:lpstr>PowerPoint Presentation</vt:lpstr>
      <vt:lpstr>Герои есть и сегодня… и ты можешь стать героем!В каждое столетие в Дагестане рождаются достойные личности, формирующие историю нашего края  в различных сферах.                </vt:lpstr>
      <vt:lpstr>Время – самое ценное, что у нас есть</vt:lpstr>
      <vt:lpstr>Сегодня мы очень много времени проводим в Интернете </vt:lpstr>
      <vt:lpstr>В гаджетах сегодня:</vt:lpstr>
      <vt:lpstr>Родителям и учителям необходимо контролироватьпроцесс пользования телефоном детей! </vt:lpstr>
      <vt:lpstr>- Формирование протестных настроений</vt:lpstr>
      <vt:lpstr>Для справки!</vt:lpstr>
      <vt:lpstr>Основная мысль идеологов протеста:			Страна богатая - народ живет бедно							Власть ворует у народа </vt:lpstr>
      <vt:lpstr>Буквально 20-30 лет тому назад	Россия была такой же богатой</vt:lpstr>
      <vt:lpstr>Сегодня мы:</vt:lpstr>
      <vt:lpstr>Живем в условиях рыночной экономики </vt:lpstr>
      <vt:lpstr>Безусловно, не все идеально и есть к чему стремитьсяв нашей странекак, в прочем, и в других странах </vt:lpstr>
      <vt:lpstr>PowerPoint Presentation</vt:lpstr>
      <vt:lpstr>PowerPoint Presentation</vt:lpstr>
      <vt:lpstr>	Идеология!Никакая меркантильная цель не может заставить молодого человека отправиться, оставив свою семью и родину, в зону боевых действий, где он может испортить свое здоровье или лишиться жизни.  					</vt:lpstr>
      <vt:lpstr>Постулаты идеологии экстремизма: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	После совершенных терактов по мировым СМИ передают: 	«исламские террористы захватили детей, взорвали дом…»	У населения  искусственно формируется мнение о том, что ислам есть зло! 			</vt:lpstr>
      <vt:lpstr> Все эти насильственные действия приводят к исламофобии во всем мире, вызывая отторжение и страх  даже от внешнего вида и атрибутики мусульман</vt:lpstr>
      <vt:lpstr>Наркомания  </vt:lpstr>
      <vt:lpstr>Формирование ложных жизненных установок</vt:lpstr>
      <vt:lpstr>Круто быть образованным </vt:lpstr>
      <vt:lpstr>Круто быть спортивным </vt:lpstr>
      <vt:lpstr>Круто быть честным </vt:lpstr>
      <vt:lpstr>Круто быть воспитанным  </vt:lpstr>
      <vt:lpstr>Спасибо за внимание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Siraguddin</dc:creator>
  <cp:lastModifiedBy>рустам</cp:lastModifiedBy>
  <cp:revision>520</cp:revision>
  <dcterms:created xsi:type="dcterms:W3CDTF">2015-05-20T11:30:43Z</dcterms:created>
  <dcterms:modified xsi:type="dcterms:W3CDTF">2024-02-16T05:23:54Z</dcterms:modified>
</cp:coreProperties>
</file>